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1pPr>
    <a:lvl2pPr marL="0" marR="0" indent="2286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2pPr>
    <a:lvl3pPr marL="0" marR="0" indent="4572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3pPr>
    <a:lvl4pPr marL="0" marR="0" indent="6858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4pPr>
    <a:lvl5pPr marL="0" marR="0" indent="9144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5pPr>
    <a:lvl6pPr marL="0" marR="0" indent="11430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6pPr>
    <a:lvl7pPr marL="0" marR="0" indent="13716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7pPr>
    <a:lvl8pPr marL="0" marR="0" indent="16002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8pPr>
    <a:lvl9pPr marL="0" marR="0" indent="18288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Avenir Next Medium"/>
          <a:ea typeface="Avenir Next Medium"/>
          <a:cs typeface="Avenir Next Medium"/>
        </a:font>
        <a:schemeClr val="accent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chemeClr val="accent1">
              <a:hueOff val="178262"/>
              <a:satOff val="-8651"/>
              <a:lumOff val="-7254"/>
              <a:alpha val="29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chemeClr val="accent6">
              <a:alpha val="25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A01D73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81873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8187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CDEE0">
              <a:alpha val="18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-239254"/>
              <a:lumOff val="-1399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4EB9B">
              <a:alpha val="26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889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4EB9B">
                  <a:alpha val="26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D4EB9B">
                  <a:alpha val="26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147882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222222"/>
              </a:solidFill>
              <a:prstDash val="solid"/>
              <a:miter lim="400000"/>
            </a:ln>
          </a:top>
          <a:bottom>
            <a:ln w="254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>
              <a:alpha val="75000"/>
            </a:srgbClr>
          </a:solidFill>
        </a:fill>
      </a:tcStyle>
    </a:wholeTbl>
    <a:band2H>
      <a:tcTxStyle b="def" i="def"/>
      <a:tcStyle>
        <a:tcBdr/>
        <a:fill>
          <a:solidFill>
            <a:srgbClr val="686A6A">
              <a:alpha val="85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222222"/>
      </a:tcTxStyle>
      <a:tcStyle>
        <a:tcBdr>
          <a:left>
            <a:ln w="12700" cap="flat">
              <a:noFill/>
              <a:miter lim="400000"/>
            </a:ln>
          </a:left>
          <a:right>
            <a:ln w="63500" cap="flat">
              <a:solidFill>
                <a:srgbClr val="222222"/>
              </a:solidFill>
              <a:prstDash val="solid"/>
              <a:miter lim="400000"/>
            </a:ln>
          </a:right>
          <a:top>
            <a:ln w="25400" cap="flat">
              <a:solidFill>
                <a:srgbClr val="222222"/>
              </a:solidFill>
              <a:prstDash val="solid"/>
              <a:miter lim="400000"/>
            </a:ln>
          </a:top>
          <a:bottom>
            <a:ln w="254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86A6A">
              <a:alpha val="85000"/>
            </a:srgbClr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3D3D3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22222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3D3D3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25400" cap="flat">
              <a:solidFill>
                <a:srgbClr val="5F6568"/>
              </a:solidFill>
              <a:prstDash val="solid"/>
              <a:miter lim="400000"/>
            </a:ln>
          </a:left>
          <a:right>
            <a:ln w="25400" cap="flat">
              <a:solidFill>
                <a:srgbClr val="5F6568"/>
              </a:solidFill>
              <a:prstDash val="solid"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CDEE0">
              <a:alpha val="18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63500" cap="flat">
              <a:solidFill>
                <a:srgbClr val="5F6568"/>
              </a:solidFill>
              <a:prstDash val="solid"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25400" cap="flat">
              <a:solidFill>
                <a:srgbClr val="5F6568"/>
              </a:solidFill>
              <a:prstDash val="solid"/>
              <a:miter lim="400000"/>
            </a:ln>
          </a:left>
          <a:right>
            <a:ln w="25400" cap="flat">
              <a:solidFill>
                <a:srgbClr val="5F6568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4" name="Shape 164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</Relationships>

</file>

<file path=ppt/notesSlides/_rels/notesSlide10.xml.rels><?xml version="1.0" encoding="UTF-8" standalone="yes"?>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</Relationships>

</file>

<file path=ppt/notesSlides/_rels/notesSlide11.xml.rels><?xml version="1.0" encoding="UTF-8" standalone="yes"?>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<Relationship Id="rId3" Type="http://schemas.openxmlformats.org/officeDocument/2006/relationships/hyperlink" Target="http://wpcampus.org" TargetMode="External"/></Relationships>

</file>

<file path=ppt/notesSlides/_rels/notesSlide12.xml.rels><?xml version="1.0" encoding="UTF-8" standalone="yes"?>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</Relationships>

</file>

<file path=ppt/notesSlides/_rels/notesSlide13.xml.rels><?xml version="1.0" encoding="UTF-8" standalone="yes"?>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</Relationships>

</file>

<file path=ppt/notesSlides/_rels/notesSlide14.xml.rels><?xml version="1.0" encoding="UTF-8" standalone="yes"?>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</Relationships>

</file>

<file path=ppt/notesSlides/_rels/notesSlide15.xml.rels><?xml version="1.0" encoding="UTF-8" standalone="yes"?>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</Relationships>

</file>

<file path=ppt/notesSlides/_rels/notesSlide16.xml.rels><?xml version="1.0" encoding="UTF-8" standalone="yes"?><Relationships xmlns="http://schemas.openxmlformats.org/package/2006/relationships"><Relationship Id="rId1" Type="http://schemas.openxmlformats.org/officeDocument/2006/relationships/slide" Target="../slides/slide22.xml"/><Relationship Id="rId2" Type="http://schemas.openxmlformats.org/officeDocument/2006/relationships/notesMaster" Target="../notesMasters/notesMaster1.xml"/></Relationships>

</file>

<file path=ppt/notesSlides/_rels/notesSlide17.xml.rels><?xml version="1.0" encoding="UTF-8" standalone="yes"?><Relationships xmlns="http://schemas.openxmlformats.org/package/2006/relationships"><Relationship Id="rId1" Type="http://schemas.openxmlformats.org/officeDocument/2006/relationships/slide" Target="../slides/slide23.xml"/><Relationship Id="rId2" Type="http://schemas.openxmlformats.org/officeDocument/2006/relationships/notesMaster" Target="../notesMasters/notesMaster1.xml"/></Relationships>

</file>

<file path=ppt/notesSlides/_rels/notesSlide18.xml.rels><?xml version="1.0" encoding="UTF-8" standalone="yes"?><Relationships xmlns="http://schemas.openxmlformats.org/package/2006/relationships"><Relationship Id="rId1" Type="http://schemas.openxmlformats.org/officeDocument/2006/relationships/slide" Target="../slides/slide27.xml"/><Relationship Id="rId2" Type="http://schemas.openxmlformats.org/officeDocument/2006/relationships/notesMaster" Target="../notesMasters/notesMaster1.xml"/></Relationships>

</file>

<file path=ppt/notesSlides/_rels/notesSlide2.xml.rels><?xml version="1.0" encoding="UTF-8" standalone="yes"?>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</Relationships>

</file>

<file path=ppt/notesSlides/_rels/notesSlide3.xml.rels><?xml version="1.0" encoding="UTF-8" standalone="yes"?>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</Relationships>

</file>

<file path=ppt/notesSlides/_rels/notesSlide4.xml.rels><?xml version="1.0" encoding="UTF-8" standalone="yes"?>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</Relationships>

</file>

<file path=ppt/notesSlides/_rels/notesSlide5.xml.rels><?xml version="1.0" encoding="UTF-8" standalone="yes"?>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</Relationships>

</file>

<file path=ppt/notesSlides/_rels/notesSlide6.xml.rels><?xml version="1.0" encoding="UTF-8" standalone="yes"?>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</Relationships>

</file>

<file path=ppt/notesSlides/_rels/notesSlide7.xml.rels><?xml version="1.0" encoding="UTF-8" standalone="yes"?>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</Relationships>

</file>

<file path=ppt/notesSlides/_rels/notesSlide8.xml.rels><?xml version="1.0" encoding="UTF-8" standalone="yes"?>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</Relationships>

</file>

<file path=ppt/notesSlides/_rels/notesSlide9.xml.rels><?xml version="1.0" encoding="UTF-8" standalone="yes"?>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0" name="Shape 17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How many manage people who admin/maintain wordpress sites?</a:t>
            </a:r>
          </a:p>
          <a:p>
            <a:pPr/>
            <a:r>
              <a:t>How many directly admin wordpress sites?</a:t>
            </a:r>
          </a:p>
          <a:p>
            <a:pPr/>
            <a:r>
              <a:t>Develop your own themes and plugins</a:t>
            </a:r>
          </a:p>
          <a:p>
            <a:pPr/>
            <a:r>
              <a:t>How many are familiar with OWASP top 10?</a:t>
            </a:r>
          </a:p>
          <a:p>
            <a:pPr/>
            <a:r>
              <a:t>How many use Apache? Nginx?</a:t>
            </a:r>
          </a:p>
          <a:p>
            <a:pPr/>
          </a:p>
          <a:p>
            <a:pPr/>
            <a:r>
              <a:t>learned the hard way</a:t>
            </a:r>
          </a:p>
          <a:p>
            <a:pPr/>
            <a:r>
              <a:t>sincere hope</a:t>
            </a:r>
          </a:p>
          <a:p>
            <a:pPr/>
            <a:r>
              <a:t>apologize for jumping back and forth out of the presentation</a:t>
            </a:r>
          </a:p>
          <a:p>
            <a:p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19" name="Shape 21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BuiltWith.com</a:t>
            </a:r>
          </a:p>
          <a:p>
            <a:pPr/>
            <a:r>
              <a:t>Wappalyzer (Firefox, Chrome, Opera + bookmarklet)</a:t>
            </a:r>
          </a:p>
          <a:p>
            <a:pPr/>
            <a:r>
              <a:t>CMSmap : https://github.com/dionach/CMSmap </a:t>
            </a:r>
          </a:p>
          <a:p>
            <a:pPr/>
            <a:r>
              <a:t>Droopescan : https://github.com/droope/droopescan </a:t>
            </a:r>
          </a:p>
          <a:p>
            <a:pPr/>
            <a:r>
              <a:t>WPScan :  http://wpscan.org/ </a:t>
            </a:r>
          </a:p>
          <a:p>
            <a:pPr/>
          </a:p>
          <a:p>
            <a:pPr/>
            <a:r>
              <a:t>Mention passive mode and bring up the next slide THEN scan wpcampus.org</a:t>
            </a:r>
          </a:p>
          <a:p>
            <a:pPr/>
          </a:p>
          <a:p>
            <a:pPr/>
            <a:r>
              <a:t> 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25" name="Shape 22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Passive Scan</a:t>
            </a:r>
          </a:p>
          <a:p>
            <a:pPr/>
            <a:r>
              <a:t>	Robots.txt</a:t>
            </a:r>
          </a:p>
          <a:p>
            <a:pPr/>
            <a:r>
              <a:t>	Interesting headers</a:t>
            </a:r>
          </a:p>
          <a:p>
            <a:pPr/>
            <a:r>
              <a:t>	Multisite</a:t>
            </a:r>
          </a:p>
          <a:p>
            <a:pPr/>
            <a:r>
              <a:t>	Must-use plugins</a:t>
            </a:r>
          </a:p>
          <a:p>
            <a:pPr/>
            <a:r>
              <a:t>	Xml-rpc</a:t>
            </a:r>
          </a:p>
          <a:p>
            <a:pPr/>
            <a:r>
              <a:t>	Wordpress version</a:t>
            </a:r>
          </a:p>
          <a:p>
            <a:pPr/>
            <a:r>
              <a:t>	Plugins/themes	</a:t>
            </a:r>
          </a:p>
          <a:p>
            <a:pPr/>
          </a:p>
          <a:p>
            <a:pPr/>
            <a:r>
              <a:t>passive mode will look like any regular user browsing the site</a:t>
            </a:r>
          </a:p>
          <a:p>
            <a:pPr/>
            <a:r>
              <a:t>Scan </a:t>
            </a:r>
            <a:r>
              <a:rPr u="sng">
                <a:solidFill>
                  <a:schemeClr val="accent1"/>
                </a:solidFill>
                <a:hlinkClick r:id="rId3" invalidUrl="" action="" tgtFrame="" tooltip="" history="1" highlightClick="0" endSnd="0"/>
              </a:rPr>
              <a:t>wpcampus.org</a:t>
            </a:r>
            <a:r>
              <a:t> first</a:t>
            </a:r>
          </a:p>
          <a:p>
            <a:pPr/>
            <a:r>
              <a:t>Mention false positives, humans always needed</a:t>
            </a:r>
          </a:p>
          <a:p>
            <a:pPr/>
            <a:r>
              <a:t>log in to vagrantpress.dev, show users, themes, plugins THEN LOG OUT!</a:t>
            </a:r>
          </a:p>
          <a:p>
            <a:pPr/>
            <a:r>
              <a:t>then scan vagrantpress.dev</a:t>
            </a:r>
          </a:p>
          <a:p>
            <a:pPr/>
          </a:p>
          <a:p>
            <a:p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39" name="Shape 23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Active scan</a:t>
            </a:r>
          </a:p>
          <a:p>
            <a:pPr/>
            <a:r>
              <a:t>	Scans for signs of vulnerable plugins</a:t>
            </a:r>
          </a:p>
          <a:p>
            <a:pPr/>
            <a:r>
              <a:t>	Scans for signs of vulnerable themes</a:t>
            </a:r>
          </a:p>
          <a:p>
            <a:pPr/>
            <a:r>
              <a:t>	Scans for signs of timthumb</a:t>
            </a:r>
          </a:p>
          <a:p>
            <a:pPr/>
            <a:r>
              <a:t>	Attempts to enumerate user account names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75" name="Shape 27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CVE - Common Vulnerabilities and Exposures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84" name="Shape 28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Protect wp-content</a:t>
            </a:r>
          </a:p>
          <a:p>
            <a:pPr/>
            <a:r>
              <a:t>	Prevent php execution</a:t>
            </a:r>
          </a:p>
          <a:p>
            <a:pPr/>
            <a:r>
              <a:t>	Implicit deny (only allow what is necessary and expected)</a:t>
            </a:r>
          </a:p>
          <a:p>
            <a:pPr/>
            <a:r>
              <a:t>Protect wp-includes</a:t>
            </a:r>
          </a:p>
          <a:p>
            <a:pPr/>
            <a:r>
              <a:t>Protect wp-admin</a:t>
            </a:r>
          </a:p>
          <a:p>
            <a:pPr/>
          </a:p>
          <a:p>
            <a:pPr/>
            <a:r>
              <a:t>run exploit after showing initial active scan on vagrantpress.dev </a:t>
            </a:r>
          </a:p>
          <a:p>
            <a:pPr/>
            <a:r>
              <a:t>	do wp-content area first, only blocking php</a:t>
            </a:r>
          </a:p>
          <a:p>
            <a:pPr/>
            <a:r>
              <a:t>show how shell wouldn't be accessible, rerun scan</a:t>
            </a:r>
          </a:p>
          <a:p>
            <a:pPr/>
            <a:r>
              <a:t>mention how while that blocks execution, can still access read, changeling, etc</a:t>
            </a:r>
          </a:p>
          <a:p>
            <a:pPr/>
            <a:r>
              <a:t>next do blocking of everything except white-list, show how everything is blocked but DONT do scan</a:t>
            </a:r>
          </a:p>
          <a:p>
            <a:pPr/>
            <a:r>
              <a:t>ask what they think will happen if you run the scan</a:t>
            </a:r>
          </a:p>
          <a:p>
            <a:pPr/>
            <a:r>
              <a:t>Add errordocument reroute THEN do scan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90" name="Shape 29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Prevent ?author= redirection</a:t>
            </a:r>
          </a:p>
          <a:p>
            <a:pPr/>
            <a:r>
              <a:t>Disable account name as author permalink</a:t>
            </a:r>
          </a:p>
          <a:p>
            <a:pPr/>
            <a:r>
              <a:t>Remove author account from classes</a:t>
            </a:r>
          </a:p>
          <a:p>
            <a:pPr/>
            <a:r>
              <a:t>Remove default login failure error messages</a:t>
            </a:r>
          </a:p>
          <a:p>
            <a:pPr/>
          </a:p>
          <a:p>
            <a:pPr/>
            <a:r>
              <a:t>Debate on whether account enumeration prevention is important</a:t>
            </a:r>
          </a:p>
          <a:p>
            <a:pPr/>
            <a:r>
              <a:t>Even more important is strong passwords for every account </a:t>
            </a:r>
          </a:p>
          <a:p>
            <a:pPr/>
            <a:r>
              <a:t>Block brute force attempts and mention xmlrpc</a:t>
            </a:r>
          </a:p>
          <a:p>
            <a:pPr/>
            <a:r>
              <a:t>also mention that it’s possible for people to log in using email address and email addresses are EVERYWHERE, especially in education</a:t>
            </a:r>
          </a:p>
          <a:p>
            <a:pPr/>
            <a:r>
              <a:t>Mention using school’s SSOID system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Shape 29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97" name="Shape 29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xmlrpc</a:t>
            </a:r>
          </a:p>
          <a:p>
            <a:pPr/>
            <a:r>
              <a:t>	- ddos attacks</a:t>
            </a:r>
          </a:p>
          <a:p>
            <a:pPr/>
            <a:r>
              <a:t>	- bruteforce</a:t>
            </a:r>
          </a:p>
          <a:p>
            <a:pPr/>
            <a:r>
              <a:t>directories</a:t>
            </a:r>
          </a:p>
          <a:p>
            <a:pPr/>
            <a:r>
              <a:t>find /path/to/your/wordpress/install/ -type d -exec chmod 755 {} \;</a:t>
            </a:r>
          </a:p>
          <a:p>
            <a:pPr/>
            <a:r>
              <a:t>files</a:t>
            </a:r>
          </a:p>
          <a:p>
            <a:pPr/>
            <a:r>
              <a:t>find /path/to/your/wordpress/install/ -type f -exec chmod 644 {} \;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02" name="Shape 30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xmlrpc</a:t>
            </a:r>
          </a:p>
          <a:p>
            <a:pPr/>
            <a:r>
              <a:t>	- ddos attacks</a:t>
            </a:r>
          </a:p>
          <a:p>
            <a:pPr/>
            <a:r>
              <a:t>	- bruteforce</a:t>
            </a:r>
          </a:p>
          <a:p>
            <a:pPr/>
            <a:r>
              <a:t>directories</a:t>
            </a:r>
          </a:p>
          <a:p>
            <a:pPr/>
            <a:r>
              <a:t>find /path/to/your/wordpress/install/ -type d -exec chmod 755 {} \;</a:t>
            </a:r>
          </a:p>
          <a:p>
            <a:pPr/>
            <a:r>
              <a:t>files</a:t>
            </a:r>
          </a:p>
          <a:p>
            <a:pPr/>
            <a:r>
              <a:t>find /path/to/your/wordpress/install/ -type f -exec chmod 644 {} \;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16" name="Shape 31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we cover/discuss today might not be relevant next year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5" name="Shape 17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Team lead of 3 programmers managing 100+ WordPress sites</a:t>
            </a:r>
          </a:p>
          <a:p>
            <a:pPr/>
          </a:p>
          <a:p>
            <a:pPr/>
          </a:p>
          <a:p>
            <a:pPr/>
            <a:r>
              <a:t>Important to remember that we learn today might not be relevant a year from now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0" name="Shape 18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show what information wordpress freely gives away about itself</a:t>
            </a:r>
          </a:p>
          <a:p>
            <a:pPr/>
            <a:r>
              <a:t>show how easy it can be to take control of a WordPress site</a:t>
            </a:r>
          </a:p>
          <a:p>
            <a:pPr/>
            <a:r>
              <a:t>Everything we’ll cover is widely available on the Internet, and easily findable</a:t>
            </a:r>
          </a:p>
          <a:p>
            <a:pPr/>
            <a:r>
              <a:t>Important to remember that we learn today might not be relevant a year from now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5" name="Shape 18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different types of attacks</a:t>
            </a:r>
          </a:p>
          <a:p>
            <a:pPr/>
            <a:r>
              <a:t>Why WordPress is an attractive target</a:t>
            </a:r>
          </a:p>
          <a:p>
            <a:pPr/>
            <a:r>
              <a:t>Why Education is an attractive target</a:t>
            </a:r>
          </a:p>
          <a:p>
            <a:pPr/>
            <a:r>
              <a:t>Current state of web application security</a:t>
            </a:r>
          </a:p>
          <a:p>
            <a:pPr/>
            <a:r>
              <a:t>Tools available</a:t>
            </a:r>
          </a:p>
          <a:p>
            <a:pPr/>
            <a:r>
              <a:t>WPScan</a:t>
            </a:r>
          </a:p>
          <a:p>
            <a:pPr/>
            <a:r>
              <a:t>Counter-measures</a:t>
            </a:r>
          </a:p>
          <a:p>
            <a:pPr/>
          </a:p>
          <a:p>
            <a:pPr/>
            <a:r>
              <a:t>show what information wordpress freely gives away about itself</a:t>
            </a:r>
          </a:p>
          <a:p>
            <a:pPr/>
            <a:r>
              <a:t>show how easy it can be to take control of a WordPress site</a:t>
            </a:r>
          </a:p>
          <a:p>
            <a:pPr/>
            <a:r>
              <a:t>Everything we’ll cover is widely available on the Internet, and easily findable</a:t>
            </a:r>
          </a:p>
          <a:p>
            <a:pPr/>
            <a:r>
              <a:t>no special skills, no ski mask</a:t>
            </a:r>
          </a:p>
          <a:p>
            <a:pPr/>
            <a:r>
              <a:t>One layer, defense-in-depth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90" name="Shape 19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opportunistic not targeting you, just low hanging fruit </a:t>
            </a:r>
          </a:p>
          <a:p>
            <a:pPr/>
            <a:r>
              <a:t>opportunistic noisier</a:t>
            </a:r>
          </a:p>
          <a:p>
            <a:pPr/>
            <a:r>
              <a:t>targeted stealthy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95" name="Shape 19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Market share</a:t>
            </a:r>
          </a:p>
          <a:p>
            <a:pPr/>
            <a:r>
              <a:t>Open Source</a:t>
            </a:r>
          </a:p>
          <a:p>
            <a:pPr/>
            <a:r>
              <a:t>Anyone can create and submit a theme/plugin</a:t>
            </a:r>
          </a:p>
          <a:p>
            <a:pPr/>
            <a:r>
              <a:t>Extremely easy to set up and get running, not so easy to secure</a:t>
            </a:r>
          </a:p>
          <a:p>
            <a:pPr/>
          </a:p>
          <a:p>
            <a:pPr/>
            <a:r>
              <a:t>With popularity, comes a price.</a:t>
            </a:r>
          </a:p>
          <a:p>
            <a:pPr/>
            <a:r>
              <a:t>Economic return for attacking wordpress.</a:t>
            </a:r>
          </a:p>
          <a:p>
            <a:p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03" name="Shape 20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Network bandwidth and availability</a:t>
            </a:r>
          </a:p>
          <a:p>
            <a:pPr/>
            <a:r>
              <a:t>Rich in hardware infrastructure</a:t>
            </a:r>
          </a:p>
          <a:p>
            <a:pPr/>
            <a:r>
              <a:t>Poor in human resources</a:t>
            </a:r>
          </a:p>
          <a:p>
            <a:pPr/>
            <a:r>
              <a:t>Resistant to blacklisting</a:t>
            </a:r>
          </a:p>
          <a:p>
            <a:pPr/>
            <a:r>
              <a:t>SEO reputation</a:t>
            </a:r>
          </a:p>
          <a:p>
            <a:pPr/>
            <a:r>
              <a:t>Personally Identifiable Information (PII) / Sensitive Personal Information (SPI)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09" name="Shape 20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Education, 49% of sites had at least one vulnerability every day of the year2</a:t>
            </a:r>
          </a:p>
          <a:p>
            <a:pPr/>
            <a:r>
              <a:t>Education, average of 28 vulnerabilities per site, 15 of those serious2</a:t>
            </a:r>
          </a:p>
          <a:p>
            <a:pPr/>
            <a:r>
              <a:t>Education, took an average of 133 days to remediate issues2</a:t>
            </a:r>
          </a:p>
          <a:p>
            <a:pPr/>
          </a:p>
          <a:p>
            <a:pPr/>
            <a:r>
              <a:t>2 biggest issues in website/web application security is education and awareness. </a:t>
            </a:r>
          </a:p>
          <a:p>
            <a:pPr/>
            <a:r>
              <a:t>As an owner/maintainer of a wordpress site, it is your responsibility to be paranoid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14" name="Shape 21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Most compromises occur through </a:t>
            </a:r>
          </a:p>
          <a:p>
            <a:pPr/>
            <a:r>
              <a:t>	vulnerable plugins and themes</a:t>
            </a:r>
          </a:p>
          <a:p>
            <a:pPr/>
            <a:r>
              <a:t>	Weak passwords</a:t>
            </a:r>
          </a:p>
          <a:p>
            <a:pPr/>
            <a:r>
              <a:t>	Wordpress out-of-date</a:t>
            </a:r>
          </a:p>
          <a:p>
            <a:pPr/>
            <a:r>
              <a:t>Vulnerability categories</a:t>
            </a:r>
          </a:p>
          <a:p>
            <a:pPr/>
            <a:r>
              <a:t>	Injections</a:t>
            </a:r>
          </a:p>
          <a:p>
            <a:pPr/>
            <a:r>
              <a:t>	Remote File Inclusion and/or Execution</a:t>
            </a:r>
          </a:p>
          <a:p>
            <a:pPr/>
            <a:r>
              <a:t>	Brute force and/or dictionary attacks</a:t>
            </a:r>
          </a:p>
          <a:p>
            <a:pPr/>
          </a:p>
          <a:p>
            <a:pPr/>
            <a:r>
              <a:t>SQL, XSS, iFrame, etc</a:t>
            </a:r>
          </a:p>
          <a:p>
            <a:pPr/>
            <a:r>
              <a:t>TimThumb, RevSlider</a:t>
            </a:r>
          </a:p>
          <a:p>
            <a:pPr/>
            <a:r>
              <a:t>Ability to pass commands to a payload on your server and bypass your security</a:t>
            </a:r>
          </a:p>
          <a:p>
            <a:pPr/>
            <a:r>
              <a:t>Exploit publicly-available access points</a:t>
            </a:r>
          </a:p>
          <a:p>
            <a:pPr/>
          </a:p>
          <a:p>
            <a:pPr/>
            <a:r>
              <a:t>better about removing vul plugins from repo, still have work to do on verifying fixes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0" showMasterPhAnim="1">
  <p:cSld name="Title &amp; Subtitle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/>
          <p:nvPr/>
        </p:nvSpPr>
        <p:spPr>
          <a:xfrm flipV="1">
            <a:off x="406400" y="6140894"/>
            <a:ext cx="12192000" cy="263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3" name="Shape 13"/>
          <p:cNvSpPr/>
          <p:nvPr>
            <p:ph type="title"/>
          </p:nvPr>
        </p:nvSpPr>
        <p:spPr>
          <a:xfrm>
            <a:off x="406400" y="6426200"/>
            <a:ext cx="121920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pPr/>
            <a:r>
              <a:t>Title Text</a:t>
            </a:r>
          </a:p>
        </p:txBody>
      </p:sp>
      <p:sp>
        <p:nvSpPr>
          <p:cNvPr id="14" name="Shape 14"/>
          <p:cNvSpPr/>
          <p:nvPr>
            <p:ph type="body" sz="quarter" idx="1"/>
          </p:nvPr>
        </p:nvSpPr>
        <p:spPr>
          <a:xfrm>
            <a:off x="406400" y="4267200"/>
            <a:ext cx="121920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2286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4572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6858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9144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" name="Shape 15"/>
          <p:cNvSpPr/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Text</a:t>
            </a:r>
          </a:p>
        </p:txBody>
      </p:sp>
      <p:sp>
        <p:nvSpPr>
          <p:cNvPr id="103" name="Shape 10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</a:lvl1pPr>
            <a:lvl2pPr>
              <a:buClr>
                <a:schemeClr val="accent1"/>
              </a:buClr>
              <a:buChar char="▸"/>
            </a:lvl2pPr>
            <a:lvl3pPr>
              <a:buClr>
                <a:schemeClr val="accent1"/>
              </a:buClr>
              <a:buChar char="▸"/>
            </a:lvl3pPr>
            <a:lvl4pPr>
              <a:buClr>
                <a:schemeClr val="accent1"/>
              </a:buClr>
              <a:buChar char="▸"/>
            </a:lvl4pPr>
            <a:lvl5pPr>
              <a:buClr>
                <a:schemeClr val="accent1"/>
              </a:buClr>
              <a:buChar char="▸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4" name="Shape 10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hoto - 3 Up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/>
          <p:nvPr>
            <p:ph type="pic" sz="half" idx="13"/>
          </p:nvPr>
        </p:nvSpPr>
        <p:spPr>
          <a:xfrm>
            <a:off x="6503154" y="0"/>
            <a:ext cx="6502401" cy="4864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2" name="Shape 112"/>
          <p:cNvSpPr/>
          <p:nvPr>
            <p:ph type="pic" sz="half" idx="14"/>
          </p:nvPr>
        </p:nvSpPr>
        <p:spPr>
          <a:xfrm>
            <a:off x="6502400" y="4902200"/>
            <a:ext cx="6502400" cy="4864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3" name="Shape 113"/>
          <p:cNvSpPr/>
          <p:nvPr>
            <p:ph type="pic" idx="15"/>
          </p:nvPr>
        </p:nvSpPr>
        <p:spPr>
          <a:xfrm>
            <a:off x="0" y="0"/>
            <a:ext cx="6468534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4" name="Shape 11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/>
          <p:nvPr/>
        </p:nvSpPr>
        <p:spPr>
          <a:xfrm>
            <a:off x="469900" y="2362200"/>
            <a:ext cx="12065000" cy="52292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24" y="0"/>
                </a:moveTo>
                <a:cubicBezTo>
                  <a:pt x="100" y="0"/>
                  <a:pt x="0" y="232"/>
                  <a:pt x="0" y="516"/>
                </a:cubicBezTo>
                <a:lnTo>
                  <a:pt x="0" y="18789"/>
                </a:lnTo>
                <a:cubicBezTo>
                  <a:pt x="0" y="19073"/>
                  <a:pt x="100" y="19305"/>
                  <a:pt x="224" y="19305"/>
                </a:cubicBezTo>
                <a:lnTo>
                  <a:pt x="17228" y="19305"/>
                </a:lnTo>
                <a:lnTo>
                  <a:pt x="17850" y="21600"/>
                </a:lnTo>
                <a:lnTo>
                  <a:pt x="18471" y="19305"/>
                </a:lnTo>
                <a:lnTo>
                  <a:pt x="21376" y="19305"/>
                </a:lnTo>
                <a:cubicBezTo>
                  <a:pt x="21500" y="19305"/>
                  <a:pt x="21600" y="19073"/>
                  <a:pt x="21600" y="18789"/>
                </a:cubicBezTo>
                <a:lnTo>
                  <a:pt x="21600" y="516"/>
                </a:lnTo>
                <a:cubicBezTo>
                  <a:pt x="21600" y="232"/>
                  <a:pt x="21500" y="0"/>
                  <a:pt x="21376" y="0"/>
                </a:cubicBezTo>
                <a:lnTo>
                  <a:pt x="224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122" name="Shape 122"/>
          <p:cNvSpPr/>
          <p:nvPr>
            <p:ph type="body" sz="quarter" idx="13"/>
          </p:nvPr>
        </p:nvSpPr>
        <p:spPr>
          <a:xfrm>
            <a:off x="889000" y="2908300"/>
            <a:ext cx="11226800" cy="129794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z="94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Type a quote here.</a:t>
            </a:r>
          </a:p>
        </p:txBody>
      </p:sp>
      <p:sp>
        <p:nvSpPr>
          <p:cNvPr id="123" name="Shape 123"/>
          <p:cNvSpPr/>
          <p:nvPr>
            <p:ph type="body" sz="quarter" idx="14"/>
          </p:nvPr>
        </p:nvSpPr>
        <p:spPr>
          <a:xfrm>
            <a:off x="406400" y="7789333"/>
            <a:ext cx="12192000" cy="863604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6000"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Johnny Appleseed</a:t>
            </a:r>
          </a:p>
        </p:txBody>
      </p:sp>
      <p:sp>
        <p:nvSpPr>
          <p:cNvPr id="124" name="Shape 124"/>
          <p:cNvSpPr/>
          <p:nvPr>
            <p:ph type="body" sz="quarter" idx="15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Text</a:t>
            </a:r>
          </a:p>
        </p:txBody>
      </p:sp>
      <p:sp>
        <p:nvSpPr>
          <p:cNvPr id="125" name="Shape 12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Quote Alt"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/>
          <p:nvPr>
            <p:ph type="body" sz="quarter" idx="13"/>
          </p:nvPr>
        </p:nvSpPr>
        <p:spPr>
          <a:xfrm>
            <a:off x="5892800" y="2641600"/>
            <a:ext cx="6705600" cy="25019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z="94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Type a quote here.</a:t>
            </a:r>
          </a:p>
        </p:txBody>
      </p:sp>
      <p:sp>
        <p:nvSpPr>
          <p:cNvPr id="133" name="Shape 133"/>
          <p:cNvSpPr/>
          <p:nvPr>
            <p:ph type="pic" idx="14"/>
          </p:nvPr>
        </p:nvSpPr>
        <p:spPr>
          <a:xfrm>
            <a:off x="0" y="0"/>
            <a:ext cx="54864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4" name="Shape 134"/>
          <p:cNvSpPr/>
          <p:nvPr>
            <p:ph type="body" sz="quarter" idx="15"/>
          </p:nvPr>
        </p:nvSpPr>
        <p:spPr>
          <a:xfrm>
            <a:off x="5892800" y="7789333"/>
            <a:ext cx="6705600" cy="863604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defTabSz="457200">
              <a:spcBef>
                <a:spcPts val="0"/>
              </a:spcBef>
              <a:buClrTx/>
              <a:buSzTx/>
              <a:buFontTx/>
              <a:buNone/>
              <a:defRPr sz="6000">
                <a:solidFill>
                  <a:srgbClr val="232323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Johnny Appleseed</a:t>
            </a:r>
          </a:p>
        </p:txBody>
      </p:sp>
      <p:sp>
        <p:nvSpPr>
          <p:cNvPr id="135" name="Shape 13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hoto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3" name="Shape 14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Blank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Blank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hoto - Horizontal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3" name="Shape 23"/>
          <p:cNvSpPr/>
          <p:nvPr>
            <p:ph type="body" sz="quarter" idx="14"/>
          </p:nvPr>
        </p:nvSpPr>
        <p:spPr>
          <a:xfrm flipV="1">
            <a:off x="406400" y="6140894"/>
            <a:ext cx="12192000" cy="263"/>
          </a:xfrm>
          <a:prstGeom prst="line">
            <a:avLst/>
          </a:prstGeom>
          <a:ln w="38100">
            <a:solidFill>
              <a:srgbClr val="A6AAA9"/>
            </a:solidFill>
          </a:ln>
        </p:spPr>
        <p:txBody>
          <a:bodyPr anchor="ctr">
            <a:noAutofit/>
          </a:bodyPr>
          <a:lstStyle/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4" name="Shape 24"/>
          <p:cNvSpPr/>
          <p:nvPr>
            <p:ph type="title"/>
          </p:nvPr>
        </p:nvSpPr>
        <p:spPr>
          <a:xfrm>
            <a:off x="406400" y="6426200"/>
            <a:ext cx="121920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pPr/>
            <a:r>
              <a:t>Title Text</a:t>
            </a:r>
          </a:p>
        </p:txBody>
      </p:sp>
      <p:sp>
        <p:nvSpPr>
          <p:cNvPr id="25" name="Shape 25"/>
          <p:cNvSpPr/>
          <p:nvPr>
            <p:ph type="body" sz="quarter" idx="1"/>
          </p:nvPr>
        </p:nvSpPr>
        <p:spPr>
          <a:xfrm>
            <a:off x="406400" y="4267200"/>
            <a:ext cx="121920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2286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4572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6858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9144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6" name="Shape 26"/>
          <p:cNvSpPr/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&amp; Subtitle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/>
          <p:nvPr/>
        </p:nvSpPr>
        <p:spPr>
          <a:xfrm flipV="1">
            <a:off x="406400" y="6140894"/>
            <a:ext cx="12192000" cy="263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4" name="Shape 34"/>
          <p:cNvSpPr/>
          <p:nvPr>
            <p:ph type="title"/>
          </p:nvPr>
        </p:nvSpPr>
        <p:spPr>
          <a:xfrm>
            <a:off x="406400" y="6426200"/>
            <a:ext cx="121920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pPr/>
            <a:r>
              <a:t>Title Text</a:t>
            </a:r>
          </a:p>
        </p:txBody>
      </p:sp>
      <p:sp>
        <p:nvSpPr>
          <p:cNvPr id="35" name="Shape 35"/>
          <p:cNvSpPr/>
          <p:nvPr>
            <p:ph type="body" sz="quarter" idx="1"/>
          </p:nvPr>
        </p:nvSpPr>
        <p:spPr>
          <a:xfrm>
            <a:off x="406400" y="4267200"/>
            <a:ext cx="121920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2286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4572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6858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9144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6" name="Shape 36"/>
          <p:cNvSpPr/>
          <p:nvPr>
            <p:ph type="sldNum" sz="quarter" idx="2"/>
          </p:nvPr>
        </p:nvSpPr>
        <p:spPr>
          <a:xfrm>
            <a:off x="12161859" y="419100"/>
            <a:ext cx="406898" cy="457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- Center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/>
          <p:nvPr>
            <p:ph type="title"/>
          </p:nvPr>
        </p:nvSpPr>
        <p:spPr>
          <a:xfrm>
            <a:off x="406400" y="4038600"/>
            <a:ext cx="12192000" cy="45212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pPr/>
            <a:r>
              <a:t>Title Text</a:t>
            </a:r>
          </a:p>
        </p:txBody>
      </p:sp>
      <p:sp>
        <p:nvSpPr>
          <p:cNvPr id="44" name="Shape 44"/>
          <p:cNvSpPr/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hoto - Vertical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/>
        </p:nvSpPr>
        <p:spPr>
          <a:xfrm flipV="1">
            <a:off x="5892800" y="6141012"/>
            <a:ext cx="6705600" cy="145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52" name="Shape 52"/>
          <p:cNvSpPr/>
          <p:nvPr>
            <p:ph type="pic" idx="13"/>
          </p:nvPr>
        </p:nvSpPr>
        <p:spPr>
          <a:xfrm>
            <a:off x="0" y="0"/>
            <a:ext cx="54864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53" name="Shape 53"/>
          <p:cNvSpPr/>
          <p:nvPr>
            <p:ph type="title"/>
          </p:nvPr>
        </p:nvSpPr>
        <p:spPr>
          <a:xfrm>
            <a:off x="5892800" y="6426200"/>
            <a:ext cx="67056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pPr/>
            <a:r>
              <a:t>Title Text</a:t>
            </a:r>
          </a:p>
        </p:txBody>
      </p:sp>
      <p:sp>
        <p:nvSpPr>
          <p:cNvPr id="54" name="Shape 54"/>
          <p:cNvSpPr/>
          <p:nvPr>
            <p:ph type="body" sz="quarter" idx="1"/>
          </p:nvPr>
        </p:nvSpPr>
        <p:spPr>
          <a:xfrm>
            <a:off x="5892800" y="4267200"/>
            <a:ext cx="67056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2286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4572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6858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9144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5" name="Shape 55"/>
          <p:cNvSpPr/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/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Text</a:t>
            </a:r>
          </a:p>
        </p:txBody>
      </p:sp>
      <p:sp>
        <p:nvSpPr>
          <p:cNvPr id="63" name="Shape 6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4" name="Shape 6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&amp; Bullets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/>
          <p:nvPr/>
        </p:nvSpPr>
        <p:spPr>
          <a:xfrm flipV="1">
            <a:off x="406400" y="1729761"/>
            <a:ext cx="12192000" cy="262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72" name="Shape 72"/>
          <p:cNvSpPr/>
          <p:nvPr>
            <p:ph type="title"/>
          </p:nvPr>
        </p:nvSpPr>
        <p:spPr>
          <a:xfrm>
            <a:off x="406400" y="947430"/>
            <a:ext cx="12192000" cy="937554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73" name="Shape 73"/>
          <p:cNvSpPr/>
          <p:nvPr>
            <p:ph type="body" idx="1"/>
          </p:nvPr>
        </p:nvSpPr>
        <p:spPr>
          <a:xfrm>
            <a:off x="406400" y="2146300"/>
            <a:ext cx="12192000" cy="6108700"/>
          </a:xfrm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</a:lvl1pPr>
            <a:lvl2pPr>
              <a:buClr>
                <a:schemeClr val="accent1"/>
              </a:buClr>
              <a:buChar char="▸"/>
            </a:lvl2pPr>
            <a:lvl3pPr>
              <a:buClr>
                <a:schemeClr val="accent1"/>
              </a:buClr>
              <a:buChar char="▸"/>
            </a:lvl3pPr>
            <a:lvl4pPr>
              <a:buClr>
                <a:schemeClr val="accent1"/>
              </a:buClr>
              <a:buChar char="▸"/>
            </a:lvl4pPr>
            <a:lvl5pPr>
              <a:buClr>
                <a:schemeClr val="accent1"/>
              </a:buClr>
              <a:buChar char="▸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" name="Shape 7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/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Text</a:t>
            </a:r>
          </a:p>
        </p:txBody>
      </p:sp>
      <p:sp>
        <p:nvSpPr>
          <p:cNvPr id="82" name="Shape 8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83" name="Shape 8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</a:lvl1pPr>
            <a:lvl2pPr>
              <a:buClr>
                <a:schemeClr val="accent1"/>
              </a:buClr>
              <a:buChar char="▸"/>
            </a:lvl2pPr>
            <a:lvl3pPr>
              <a:buClr>
                <a:schemeClr val="accent1"/>
              </a:buClr>
              <a:buChar char="▸"/>
            </a:lvl3pPr>
            <a:lvl4pPr>
              <a:buClr>
                <a:schemeClr val="accent1"/>
              </a:buClr>
              <a:buChar char="▸"/>
            </a:lvl4pPr>
            <a:lvl5pPr>
              <a:buClr>
                <a:schemeClr val="accent1"/>
              </a:buClr>
              <a:buChar char="▸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4" name="Shape 8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Text</a:t>
            </a:r>
          </a:p>
        </p:txBody>
      </p:sp>
      <p:sp>
        <p:nvSpPr>
          <p:cNvPr id="92" name="Shape 92"/>
          <p:cNvSpPr/>
          <p:nvPr>
            <p:ph type="pic" sz="half" idx="14"/>
          </p:nvPr>
        </p:nvSpPr>
        <p:spPr>
          <a:xfrm>
            <a:off x="7112000" y="1536700"/>
            <a:ext cx="5486400" cy="7797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93" name="Shape 93"/>
          <p:cNvSpPr/>
          <p:nvPr>
            <p:ph type="title"/>
          </p:nvPr>
        </p:nvSpPr>
        <p:spPr>
          <a:xfrm>
            <a:off x="406400" y="1536700"/>
            <a:ext cx="6299200" cy="7239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94" name="Shape 94"/>
          <p:cNvSpPr/>
          <p:nvPr>
            <p:ph type="body" sz="half" idx="1"/>
          </p:nvPr>
        </p:nvSpPr>
        <p:spPr>
          <a:xfrm>
            <a:off x="406400" y="2743200"/>
            <a:ext cx="6299200" cy="6108700"/>
          </a:xfrm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  <a:defRPr sz="2800"/>
            </a:lvl1pPr>
            <a:lvl2pPr>
              <a:buClr>
                <a:schemeClr val="accent1"/>
              </a:buClr>
              <a:buChar char="▸"/>
              <a:defRPr sz="2800"/>
            </a:lvl2pPr>
            <a:lvl3pPr>
              <a:buClr>
                <a:schemeClr val="accent1"/>
              </a:buClr>
              <a:buChar char="▸"/>
              <a:defRPr sz="2800"/>
            </a:lvl3pPr>
            <a:lvl4pPr>
              <a:buClr>
                <a:schemeClr val="accent1"/>
              </a:buClr>
              <a:buChar char="▸"/>
              <a:defRPr sz="2800"/>
            </a:lvl4pPr>
            <a:lvl5pPr>
              <a:buClr>
                <a:schemeClr val="accent1"/>
              </a:buClr>
              <a:buChar char="▸"/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5" name="Shape 9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/>
        </p:nvSpPr>
        <p:spPr>
          <a:xfrm flipV="1">
            <a:off x="406400" y="993160"/>
            <a:ext cx="12192000" cy="263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" name="Shape 3"/>
          <p:cNvSpPr/>
          <p:nvPr>
            <p:ph type="title"/>
          </p:nvPr>
        </p:nvSpPr>
        <p:spPr>
          <a:xfrm>
            <a:off x="406400" y="1536700"/>
            <a:ext cx="12192000" cy="723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4" name="Shape 4"/>
          <p:cNvSpPr/>
          <p:nvPr>
            <p:ph type="body" idx="1"/>
          </p:nvPr>
        </p:nvSpPr>
        <p:spPr>
          <a:xfrm>
            <a:off x="406400" y="2743200"/>
            <a:ext cx="12192000" cy="6108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hape 5"/>
          <p:cNvSpPr/>
          <p:nvPr>
            <p:ph type="sldNum" sz="quarter" idx="2"/>
          </p:nvPr>
        </p:nvSpPr>
        <p:spPr>
          <a:xfrm>
            <a:off x="12186622" y="431800"/>
            <a:ext cx="406897" cy="457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r">
              <a:lnSpc>
                <a:spcPct val="80000"/>
              </a:lnSpc>
              <a:spcBef>
                <a:spcPts val="0"/>
              </a:spcBef>
              <a:defRPr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p:transition xmlns:p14="http://schemas.microsoft.com/office/powerpoint/2010/main" spd="med" advClick="1"/>
  <p:txStyles>
    <p:titleStyle>
      <a:lvl1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1pPr>
      <a:lvl2pPr marL="0" marR="0" indent="2286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2pPr>
      <a:lvl3pPr marL="0" marR="0" indent="4572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3pPr>
      <a:lvl4pPr marL="0" marR="0" indent="6858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4pPr>
      <a:lvl5pPr marL="0" marR="0" indent="9144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5pPr>
      <a:lvl6pPr marL="0" marR="0" indent="11430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6pPr>
      <a:lvl7pPr marL="0" marR="0" indent="13716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7pPr>
      <a:lvl8pPr marL="0" marR="0" indent="16002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8pPr>
      <a:lvl9pPr marL="0" marR="0" indent="18288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9pPr>
    </p:titleStyle>
    <p:bodyStyle>
      <a:lvl1pPr marL="444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1pPr>
      <a:lvl2pPr marL="8890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2pPr>
      <a:lvl3pPr marL="1333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3pPr>
      <a:lvl4pPr marL="17780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4pPr>
      <a:lvl5pPr marL="2222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5pPr>
      <a:lvl6pPr marL="26670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6pPr>
      <a:lvl7pPr marL="3111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7pPr>
      <a:lvl8pPr marL="35560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8pPr>
      <a:lvl9pPr marL="4000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9pPr>
    </p:bodyStyle>
    <p:otherStyle>
      <a:lvl1pPr marL="0" marR="0" indent="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1pPr>
      <a:lvl2pPr marL="0" marR="0" indent="2286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2pPr>
      <a:lvl3pPr marL="0" marR="0" indent="4572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3pPr>
      <a:lvl4pPr marL="0" marR="0" indent="6858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4pPr>
      <a:lvl5pPr marL="0" marR="0" indent="9144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5pPr>
      <a:lvl6pPr marL="0" marR="0" indent="11430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6pPr>
      <a:lvl7pPr marL="0" marR="0" indent="13716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7pPr>
      <a:lvl8pPr marL="0" marR="0" indent="16002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8pPr>
      <a:lvl9pPr marL="0" marR="0" indent="18288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s://fb.com/gilzow" TargetMode="External"/><Relationship Id="rId4" Type="http://schemas.openxmlformats.org/officeDocument/2006/relationships/hyperlink" Target="https://www.linkedin.com/in/gilzow" TargetMode="Externa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://builtwith.com" TargetMode="External"/><Relationship Id="rId4" Type="http://schemas.openxmlformats.org/officeDocument/2006/relationships/hyperlink" Target="https://github.com/dionach/CMSmap" TargetMode="External"/><Relationship Id="rId5" Type="http://schemas.openxmlformats.org/officeDocument/2006/relationships/hyperlink" Target="https://github.com/droope/droopescan" TargetMode="External"/><Relationship Id="rId6" Type="http://schemas.openxmlformats.org/officeDocument/2006/relationships/hyperlink" Target="http://wpscan.org/" TargetMode="External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.png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.png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11.png"/><Relationship Id="rId9" Type="http://schemas.openxmlformats.org/officeDocument/2006/relationships/image" Target="../media/image12.png"/><Relationship Id="rId10" Type="http://schemas.openxmlformats.org/officeDocument/2006/relationships/image" Target="../media/image13.png"/><Relationship Id="rId11" Type="http://schemas.openxmlformats.org/officeDocument/2006/relationships/image" Target="../media/image14.png"/><Relationship Id="rId12" Type="http://schemas.openxmlformats.org/officeDocument/2006/relationships/image" Target="../media/image15.png"/><Relationship Id="rId13" Type="http://schemas.openxmlformats.org/officeDocument/2006/relationships/image" Target="../media/image16.png"/><Relationship Id="rId14" Type="http://schemas.openxmlformats.org/officeDocument/2006/relationships/image" Target="../media/image17.png"/><Relationship Id="rId15" Type="http://schemas.openxmlformats.org/officeDocument/2006/relationships/image" Target="../media/image18.png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/Relationships>
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mailto:gilzow@missouri.edu" TargetMode="External"/><Relationship Id="rId3" Type="http://schemas.openxmlformats.org/officeDocument/2006/relationships/hyperlink" Target="https://github.com/gilzow/access-denied/" TargetMode="External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/>
          <p:nvPr>
            <p:ph type="ctrTitle"/>
          </p:nvPr>
        </p:nvSpPr>
        <p:spPr>
          <a:xfrm>
            <a:off x="406400" y="4260850"/>
            <a:ext cx="12192000" cy="2705100"/>
          </a:xfrm>
          <a:prstGeom prst="rect">
            <a:avLst/>
          </a:prstGeom>
        </p:spPr>
        <p:txBody>
          <a:bodyPr/>
          <a:lstStyle/>
          <a:p>
            <a:pPr/>
            <a:r>
              <a:t>Access Denied</a:t>
            </a:r>
          </a:p>
        </p:txBody>
      </p:sp>
      <p:sp>
        <p:nvSpPr>
          <p:cNvPr id="167" name="Shape 167"/>
          <p:cNvSpPr/>
          <p:nvPr>
            <p:ph type="subTitle" sz="quarter" idx="1"/>
          </p:nvPr>
        </p:nvSpPr>
        <p:spPr>
          <a:xfrm>
            <a:off x="406400" y="5905500"/>
            <a:ext cx="12192000" cy="1114029"/>
          </a:xfrm>
          <a:prstGeom prst="rect">
            <a:avLst/>
          </a:prstGeom>
        </p:spPr>
        <p:txBody>
          <a:bodyPr/>
          <a:lstStyle>
            <a:lvl1pPr>
              <a:defRPr sz="4500"/>
            </a:lvl1pPr>
          </a:lstStyle>
          <a:p>
            <a:pPr/>
            <a:r>
              <a:t>Keeping yourself off an attacker’s radar</a:t>
            </a:r>
          </a:p>
        </p:txBody>
      </p:sp>
      <p:sp>
        <p:nvSpPr>
          <p:cNvPr id="168" name="Shape 168"/>
          <p:cNvSpPr/>
          <p:nvPr/>
        </p:nvSpPr>
        <p:spPr>
          <a:xfrm>
            <a:off x="8258494" y="7766050"/>
            <a:ext cx="4436673" cy="181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r"/>
            <a:r>
              <a:t>Paul Gilzow</a:t>
            </a:r>
            <a:br/>
            <a:r>
              <a:t>gilzow@missouri.edu</a:t>
            </a:r>
            <a:br/>
            <a:r>
              <a:t>Twitter: @gilzow</a:t>
            </a:r>
            <a:br/>
            <a:r>
              <a:t>Facebook: </a:t>
            </a:r>
            <a:r>
              <a:rPr u="sng">
                <a:solidFill>
                  <a:schemeClr val="accent1"/>
                </a:solidFill>
                <a:hlinkClick r:id="rId3" invalidUrl="" action="" tgtFrame="" tooltip="" history="1" highlightClick="0" endSnd="0"/>
              </a:rPr>
              <a:t>https://fb.com/gilzow</a:t>
            </a:r>
            <a:br/>
            <a:r>
              <a:rPr u="sng">
                <a:solidFill>
                  <a:schemeClr val="accent1"/>
                </a:solidFill>
                <a:hlinkClick r:id="rId4" invalidUrl="" action="" tgtFrame="" tooltip="" history="1" highlightClick="0" endSnd="0"/>
              </a:rPr>
              <a:t>https://www.linkedin.com/in/gilzow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current state of wordpress security</a:t>
            </a:r>
          </a:p>
        </p:txBody>
      </p:sp>
      <p:sp>
        <p:nvSpPr>
          <p:cNvPr id="212" name="Shape 212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68934" indent="-368934" defTabSz="484886">
              <a:spcBef>
                <a:spcPts val="2300"/>
              </a:spcBef>
              <a:defRPr sz="2822"/>
            </a:pPr>
            <a:r>
              <a:t>Most compromises occur through </a:t>
            </a:r>
          </a:p>
          <a:p>
            <a:pPr lvl="1" marL="737869" indent="-368934" defTabSz="484886">
              <a:spcBef>
                <a:spcPts val="2300"/>
              </a:spcBef>
              <a:defRPr sz="2822"/>
            </a:pPr>
            <a:r>
              <a:t>vulnerable plugins and themes</a:t>
            </a:r>
          </a:p>
          <a:p>
            <a:pPr lvl="1" marL="737869" indent="-368934" defTabSz="484886">
              <a:spcBef>
                <a:spcPts val="2300"/>
              </a:spcBef>
              <a:defRPr sz="2822"/>
            </a:pPr>
            <a:r>
              <a:t>Weak passwords</a:t>
            </a:r>
          </a:p>
          <a:p>
            <a:pPr lvl="1" marL="737869" indent="-368934" defTabSz="484886">
              <a:spcBef>
                <a:spcPts val="2300"/>
              </a:spcBef>
              <a:defRPr sz="2822"/>
            </a:pPr>
            <a:r>
              <a:t>Wordpress out-of-date</a:t>
            </a:r>
          </a:p>
          <a:p>
            <a:pPr marL="368934" indent="-368934" defTabSz="484886">
              <a:spcBef>
                <a:spcPts val="2300"/>
              </a:spcBef>
              <a:defRPr sz="2822"/>
            </a:pPr>
            <a:r>
              <a:t>Vulnerability categories</a:t>
            </a:r>
          </a:p>
          <a:p>
            <a:pPr lvl="1" marL="737869" indent="-368934" defTabSz="484886">
              <a:spcBef>
                <a:spcPts val="2300"/>
              </a:spcBef>
              <a:defRPr sz="2822"/>
            </a:pPr>
            <a:r>
              <a:t>Injections</a:t>
            </a:r>
          </a:p>
          <a:p>
            <a:pPr lvl="1" marL="737869" indent="-368934" defTabSz="484886">
              <a:spcBef>
                <a:spcPts val="2300"/>
              </a:spcBef>
              <a:defRPr sz="2822"/>
            </a:pPr>
            <a:r>
              <a:t>Remote File Inclusion and/or Execution</a:t>
            </a:r>
          </a:p>
          <a:p>
            <a:pPr lvl="1" marL="737869" indent="-368934" defTabSz="484886">
              <a:spcBef>
                <a:spcPts val="2300"/>
              </a:spcBef>
              <a:defRPr sz="2822"/>
            </a:pPr>
            <a:r>
              <a:t>Brute force and/or dictionary attacks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14:flip dir="l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212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12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Class="entr" nodeType="with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750" fill="hold"/>
                                        <p:tgtEl>
                                          <p:spTgt spid="2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2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2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2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2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2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2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2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2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2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2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2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750" fill="hold"/>
                                        <p:tgtEl>
                                          <p:spTgt spid="2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2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750" fill="hold"/>
                                        <p:tgtEl>
                                          <p:spTgt spid="2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750" fill="hold"/>
                                        <p:tgtEl>
                                          <p:spTgt spid="2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2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750" fill="hold"/>
                                        <p:tgtEl>
                                          <p:spTgt spid="2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750" fill="hold"/>
                                        <p:tgtEl>
                                          <p:spTgt spid="2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2" fill="hold"/>
                                        <p:tgtEl>
                                          <p:spTgt spid="2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750" fill="hold"/>
                                        <p:tgtEl>
                                          <p:spTgt spid="2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750" fill="hold"/>
                                        <p:tgtEl>
                                          <p:spTgt spid="2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212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Available Tools</a:t>
            </a:r>
          </a:p>
        </p:txBody>
      </p:sp>
      <p:sp>
        <p:nvSpPr>
          <p:cNvPr id="217" name="Shape 21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rPr u="sng">
                <a:solidFill>
                  <a:schemeClr val="accent1"/>
                </a:solidFill>
                <a:hlinkClick r:id="rId3" invalidUrl="" action="" tgtFrame="" tooltip="" history="1" highlightClick="0" endSnd="0"/>
              </a:rPr>
              <a:t>BuiltWith.com</a:t>
            </a:r>
          </a:p>
          <a:p>
            <a:pPr/>
            <a:r>
              <a:t>Wappalyzer (Firefox, Chrome, Opera + bookmarklet)</a:t>
            </a:r>
          </a:p>
          <a:p>
            <a:pPr/>
            <a:r>
              <a:t>CMSmap : </a:t>
            </a:r>
            <a:r>
              <a:rPr u="sng">
                <a:solidFill>
                  <a:schemeClr val="accent1"/>
                </a:solidFill>
                <a:hlinkClick r:id="rId4" invalidUrl="" action="" tgtFrame="" tooltip="" history="1" highlightClick="0" endSnd="0"/>
              </a:rPr>
              <a:t>https://github.com/dionach/CMSmap</a:t>
            </a:r>
            <a:r>
              <a:t> </a:t>
            </a:r>
          </a:p>
          <a:p>
            <a:pPr/>
            <a:r>
              <a:t>Droopescan : </a:t>
            </a:r>
            <a:r>
              <a:rPr u="sng">
                <a:solidFill>
                  <a:schemeClr val="accent1"/>
                </a:solidFill>
                <a:hlinkClick r:id="rId5" invalidUrl="" action="" tgtFrame="" tooltip="" history="1" highlightClick="0" endSnd="0"/>
              </a:rPr>
              <a:t>https://github.com/droope/droopescan</a:t>
            </a:r>
            <a:r>
              <a:t> </a:t>
            </a:r>
          </a:p>
          <a:p>
            <a:pPr/>
            <a:r>
              <a:t>WPScan :  </a:t>
            </a:r>
            <a:r>
              <a:rPr u="sng">
                <a:solidFill>
                  <a:schemeClr val="accent1"/>
                </a:solidFill>
                <a:hlinkClick r:id="rId6" invalidUrl="" action="" tgtFrame="" tooltip="" history="1" highlightClick="0" endSnd="0"/>
              </a:rPr>
              <a:t>http://wpscan.org/</a:t>
            </a:r>
            <a:r>
              <a:t>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med" advClick="1" p14:dur="1000">
        <p15:prstTrans prst="peelOff" invX="1"/>
      </p:transition>
    </mc:Choice>
    <mc:Choice xmlns:p14="http://schemas.microsoft.com/office/powerpoint/2010/main" Requires="p14">
      <p:transition spd="med" advClick="1" p14:dur="1000">
        <p:wipe dir="l"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WPScan</a:t>
            </a:r>
          </a:p>
        </p:txBody>
      </p:sp>
      <p:sp>
        <p:nvSpPr>
          <p:cNvPr id="222" name="Shape 222"/>
          <p:cNvSpPr/>
          <p:nvPr>
            <p:ph type="body" idx="1"/>
          </p:nvPr>
        </p:nvSpPr>
        <p:spPr>
          <a:xfrm>
            <a:off x="406400" y="3009900"/>
            <a:ext cx="12192000" cy="6108700"/>
          </a:xfrm>
          <a:prstGeom prst="rect">
            <a:avLst/>
          </a:prstGeom>
        </p:spPr>
        <p:txBody>
          <a:bodyPr/>
          <a:lstStyle/>
          <a:p>
            <a:pPr marL="422275" indent="-422275" defTabSz="554990">
              <a:spcBef>
                <a:spcPts val="2600"/>
              </a:spcBef>
              <a:defRPr sz="3230"/>
            </a:pPr>
            <a:r>
              <a:t>Robots.txt</a:t>
            </a:r>
          </a:p>
          <a:p>
            <a:pPr marL="422275" indent="-422275" defTabSz="554990">
              <a:spcBef>
                <a:spcPts val="2600"/>
              </a:spcBef>
              <a:defRPr sz="3230"/>
            </a:pPr>
            <a:r>
              <a:t>Interesting headers</a:t>
            </a:r>
          </a:p>
          <a:p>
            <a:pPr marL="422275" indent="-422275" defTabSz="554990">
              <a:spcBef>
                <a:spcPts val="2600"/>
              </a:spcBef>
              <a:defRPr sz="3230"/>
            </a:pPr>
            <a:r>
              <a:t>Multisite</a:t>
            </a:r>
          </a:p>
          <a:p>
            <a:pPr marL="422275" indent="-422275" defTabSz="554990">
              <a:spcBef>
                <a:spcPts val="2600"/>
              </a:spcBef>
              <a:defRPr sz="3230"/>
            </a:pPr>
            <a:r>
              <a:t>Must-use plugins</a:t>
            </a:r>
          </a:p>
          <a:p>
            <a:pPr marL="422275" indent="-422275" defTabSz="554990">
              <a:spcBef>
                <a:spcPts val="2600"/>
              </a:spcBef>
              <a:defRPr sz="3230"/>
            </a:pPr>
            <a:r>
              <a:t>Xml-rpc</a:t>
            </a:r>
          </a:p>
          <a:p>
            <a:pPr marL="422275" indent="-422275" defTabSz="554990">
              <a:spcBef>
                <a:spcPts val="2600"/>
              </a:spcBef>
              <a:defRPr sz="3230"/>
            </a:pPr>
            <a:r>
              <a:t>Wordpress version</a:t>
            </a:r>
          </a:p>
          <a:p>
            <a:pPr marL="422275" indent="-422275" defTabSz="554990">
              <a:spcBef>
                <a:spcPts val="2600"/>
              </a:spcBef>
              <a:defRPr sz="3230"/>
            </a:pPr>
            <a:r>
              <a:t>Plugins/themes</a:t>
            </a:r>
          </a:p>
        </p:txBody>
      </p:sp>
      <p:sp>
        <p:nvSpPr>
          <p:cNvPr id="223" name="Shape 223"/>
          <p:cNvSpPr/>
          <p:nvPr/>
        </p:nvSpPr>
        <p:spPr>
          <a:xfrm>
            <a:off x="411302" y="2104541"/>
            <a:ext cx="2593696" cy="68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spcBef>
                <a:spcPts val="2800"/>
              </a:spcBef>
              <a:defRPr sz="3400"/>
            </a:lvl1pPr>
          </a:lstStyle>
          <a:p>
            <a:pPr/>
            <a:r>
              <a:t>Passive Scan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med" advClick="1" p14:dur="1000">
        <p15:prstTrans prst="fallOver"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Subtype="8" presetID="2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2" dur="10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22" grpId="2"/>
      <p:bldP build="whole" bldLvl="1" animBg="1" rev="0" advAuto="0" spid="223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Counter measures</a:t>
            </a:r>
          </a:p>
        </p:txBody>
      </p:sp>
      <p:sp>
        <p:nvSpPr>
          <p:cNvPr id="228" name="Shape 228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Disable Directory listings</a:t>
            </a:r>
          </a:p>
          <a:p>
            <a:pPr lvl="1"/>
            <a:r>
              <a:t>In .htaccess in the root of the site</a:t>
            </a:r>
          </a:p>
          <a:p>
            <a:pPr lvl="1"/>
          </a:p>
          <a:p>
            <a:pPr lvl="1"/>
            <a:r>
              <a:t>ask your host to disable in your account</a:t>
            </a:r>
          </a:p>
        </p:txBody>
      </p:sp>
      <p:sp>
        <p:nvSpPr>
          <p:cNvPr id="229" name="Shape 229"/>
          <p:cNvSpPr/>
          <p:nvPr/>
        </p:nvSpPr>
        <p:spPr>
          <a:xfrm>
            <a:off x="1202041" y="3750709"/>
            <a:ext cx="7116833" cy="1270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230" name="Shape 230"/>
          <p:cNvSpPr/>
          <p:nvPr/>
        </p:nvSpPr>
        <p:spPr>
          <a:xfrm>
            <a:off x="1241528" y="4154569"/>
            <a:ext cx="3470313" cy="46228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Options -Indexes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14:flip dir="r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Class="entr" nodeType="after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30" grpId="3"/>
      <p:bldP build="whole" bldLvl="1" animBg="1" rev="0" advAuto="0" spid="228" grpId="1"/>
      <p:bldP build="whole" bldLvl="1" animBg="1" rev="0" advAuto="0" spid="229" grpId="2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Screen Shot 2016-07-11 at 3.36.08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4370" y="0"/>
            <a:ext cx="12476059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:wipe dir="r"/>
      </p:transition>
    </mc:Choice>
    <mc:Fallback>
      <p:transition spd="fast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Screen Shot 2016-07-11 at 4.04.04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258" y="0"/>
            <a:ext cx="12888284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WpScan</a:t>
            </a:r>
          </a:p>
        </p:txBody>
      </p:sp>
      <p:sp>
        <p:nvSpPr>
          <p:cNvPr id="237" name="Shape 23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FontTx/>
              <a:buNone/>
            </a:pPr>
            <a:r>
              <a:t>Active scan</a:t>
            </a:r>
          </a:p>
          <a:p>
            <a:pPr/>
            <a:r>
              <a:t>Scans for signs of vulnerable plugins</a:t>
            </a:r>
          </a:p>
          <a:p>
            <a:pPr/>
            <a:r>
              <a:t>Scans for signs of vulnerable themes</a:t>
            </a:r>
          </a:p>
          <a:p>
            <a:pPr/>
            <a:r>
              <a:t>Scans for signs of timthumb</a:t>
            </a:r>
          </a:p>
          <a:p>
            <a:pPr/>
            <a:r>
              <a:t>Attempts to enumerate user account names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Screen Shot 2016-07-12 at 10.42.02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234959"/>
            <a:ext cx="13004800" cy="7283682"/>
          </a:xfrm>
          <a:prstGeom prst="rect">
            <a:avLst/>
          </a:prstGeom>
          <a:ln w="12700">
            <a:miter lim="400000"/>
          </a:ln>
        </p:spPr>
      </p:pic>
      <p:pic>
        <p:nvPicPr>
          <p:cNvPr id="242" name="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6874" y="7494740"/>
            <a:ext cx="2149320" cy="455123"/>
          </a:xfrm>
          <a:prstGeom prst="rect">
            <a:avLst/>
          </a:prstGeom>
        </p:spPr>
      </p:pic>
      <p:pic>
        <p:nvPicPr>
          <p:cNvPr id="244" name="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86174" y="1081240"/>
            <a:ext cx="3828251" cy="4551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50">
        <p:dissolve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20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xit" nodeType="click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11" dur="1000" fill="hold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Class="entr" nodeType="after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6" dur="20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44" grpId="1"/>
      <p:bldP build="whole" bldLvl="1" animBg="1" rev="0" advAuto="0" spid="244" grpId="2"/>
      <p:bldP build="whole" bldLvl="1" animBg="1" rev="0" advAuto="0" spid="242" grpId="3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Screen Shot 2016-07-12 at 10.46.05 A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76089" y="774700"/>
            <a:ext cx="11852622" cy="9753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48" name="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234983" y="687647"/>
            <a:ext cx="1349646" cy="389260"/>
          </a:xfrm>
          <a:prstGeom prst="rect">
            <a:avLst/>
          </a:prstGeom>
        </p:spPr>
      </p:pic>
      <p:pic>
        <p:nvPicPr>
          <p:cNvPr id="250" name="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93190" y="880971"/>
            <a:ext cx="7601617" cy="389261"/>
          </a:xfrm>
          <a:prstGeom prst="rect">
            <a:avLst/>
          </a:prstGeom>
        </p:spPr>
      </p:pic>
      <p:pic>
        <p:nvPicPr>
          <p:cNvPr id="252" name=""/>
          <p:cNvPicPr>
            <a:picLocks noChangeAspect="0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69390" y="1287371"/>
            <a:ext cx="6230710" cy="389261"/>
          </a:xfrm>
          <a:prstGeom prst="rect">
            <a:avLst/>
          </a:prstGeom>
        </p:spPr>
      </p:pic>
      <p:pic>
        <p:nvPicPr>
          <p:cNvPr id="254" name=""/>
          <p:cNvPicPr>
            <a:picLocks noChangeAspect="0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856690" y="1595991"/>
            <a:ext cx="7843112" cy="561604"/>
          </a:xfrm>
          <a:prstGeom prst="rect">
            <a:avLst/>
          </a:prstGeom>
        </p:spPr>
      </p:pic>
      <p:pic>
        <p:nvPicPr>
          <p:cNvPr id="256" name=""/>
          <p:cNvPicPr>
            <a:picLocks noChangeAspect="0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856690" y="1912495"/>
            <a:ext cx="5758229" cy="389261"/>
          </a:xfrm>
          <a:prstGeom prst="rect">
            <a:avLst/>
          </a:prstGeom>
        </p:spPr>
      </p:pic>
      <p:pic>
        <p:nvPicPr>
          <p:cNvPr id="258" name=""/>
          <p:cNvPicPr>
            <a:picLocks noChangeAspect="0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805890" y="2129391"/>
            <a:ext cx="11189820" cy="389261"/>
          </a:xfrm>
          <a:prstGeom prst="rect">
            <a:avLst/>
          </a:prstGeom>
        </p:spPr>
      </p:pic>
      <p:pic>
        <p:nvPicPr>
          <p:cNvPr id="260" name=""/>
          <p:cNvPicPr>
            <a:picLocks noChangeAspect="0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793190" y="3069191"/>
            <a:ext cx="5936029" cy="561604"/>
          </a:xfrm>
          <a:prstGeom prst="rect">
            <a:avLst/>
          </a:prstGeom>
        </p:spPr>
      </p:pic>
      <p:pic>
        <p:nvPicPr>
          <p:cNvPr id="262" name=""/>
          <p:cNvPicPr>
            <a:picLocks noChangeAspect="0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843990" y="4682091"/>
            <a:ext cx="7500017" cy="561604"/>
          </a:xfrm>
          <a:prstGeom prst="rect">
            <a:avLst/>
          </a:prstGeom>
        </p:spPr>
      </p:pic>
      <p:pic>
        <p:nvPicPr>
          <p:cNvPr id="264" name=""/>
          <p:cNvPicPr>
            <a:picLocks noChangeAspect="0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869390" y="5952091"/>
            <a:ext cx="7500017" cy="561604"/>
          </a:xfrm>
          <a:prstGeom prst="rect">
            <a:avLst/>
          </a:prstGeom>
        </p:spPr>
      </p:pic>
      <p:pic>
        <p:nvPicPr>
          <p:cNvPr id="266" name=""/>
          <p:cNvPicPr>
            <a:picLocks noChangeAspect="0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1469683" y="713047"/>
            <a:ext cx="2002456" cy="389260"/>
          </a:xfrm>
          <a:prstGeom prst="rect">
            <a:avLst/>
          </a:prstGeom>
        </p:spPr>
      </p:pic>
      <p:pic>
        <p:nvPicPr>
          <p:cNvPr id="268" name=""/>
          <p:cNvPicPr>
            <a:picLocks noChangeAspect="0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856690" y="3754991"/>
            <a:ext cx="6106232" cy="389261"/>
          </a:xfrm>
          <a:prstGeom prst="rect">
            <a:avLst/>
          </a:prstGeom>
        </p:spPr>
      </p:pic>
      <p:pic>
        <p:nvPicPr>
          <p:cNvPr id="270" name=""/>
          <p:cNvPicPr>
            <a:picLocks noChangeAspect="0"/>
          </p:cNvPicPr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831290" y="2332591"/>
            <a:ext cx="9678404" cy="389261"/>
          </a:xfrm>
          <a:prstGeom prst="rect">
            <a:avLst/>
          </a:prstGeom>
        </p:spPr>
      </p:pic>
      <p:pic>
        <p:nvPicPr>
          <p:cNvPr id="272" name=""/>
          <p:cNvPicPr>
            <a:picLocks noChangeAspect="0"/>
          </p:cNvPicPr>
          <p:nvPr/>
        </p:nvPicPr>
        <p:blipFill>
          <a:blip r:embed="rId15">
            <a:extLst/>
          </a:blip>
          <a:stretch>
            <a:fillRect/>
          </a:stretch>
        </p:blipFill>
        <p:spPr>
          <a:xfrm>
            <a:off x="831290" y="3958191"/>
            <a:ext cx="7843112" cy="38926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dissolve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25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xit" nodeType="click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11" dur="1000" fill="hold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Class="entr" nodeType="after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6" dur="20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xit" nodeType="clickEffect" presetID="9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20" dur="1000" fill="hold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Class="entr" nodeType="afterEffect" presetID="9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5" dur="1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Class="exit" nodeType="clickEffect" presetID="9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29" dur="1000" fill="hold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Class="entr" nodeType="afterEffect" presetID="9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4" dur="15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Class="exit" nodeType="clickEffect" presetID="9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38" dur="1000" fill="hold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Class="entr" nodeType="afterEffect" presetID="9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43" dur="1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0"/>
                            </p:stCondLst>
                            <p:childTnLst>
                              <p:par>
                                <p:cTn id="45" presetClass="exit" nodeType="afterEffect" presetID="9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46" dur="750" fill="hold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250"/>
                            </p:stCondLst>
                            <p:childTnLst>
                              <p:par>
                                <p:cTn id="49" presetClass="entr" nodeType="afterEffect" presetID="9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51" dur="15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750"/>
                            </p:stCondLst>
                            <p:childTnLst>
                              <p:par>
                                <p:cTn id="53" presetClass="exit" nodeType="afterEffect" presetID="9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54" dur="750" fill="hold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500"/>
                            </p:stCondLst>
                            <p:childTnLst>
                              <p:par>
                                <p:cTn id="57" presetClass="entr" nodeType="afterEffect" presetID="9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8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59" dur="15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0"/>
                            </p:stCondLst>
                            <p:childTnLst>
                              <p:par>
                                <p:cTn id="61" presetClass="exit" nodeType="afterEffect" presetID="9" grpId="1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62" dur="750" fill="hold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750"/>
                            </p:stCondLst>
                            <p:childTnLst>
                              <p:par>
                                <p:cTn id="65" presetClass="entr" nodeType="afterEffect" presetID="9" grpId="1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6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67" dur="1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9250"/>
                            </p:stCondLst>
                            <p:childTnLst>
                              <p:par>
                                <p:cTn id="69" presetClass="exit" nodeType="afterEffect" presetID="9" grpId="1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70" dur="750" fill="hold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0000"/>
                            </p:stCondLst>
                            <p:childTnLst>
                              <p:par>
                                <p:cTn id="73" presetClass="entr" nodeType="afterEffect" presetID="9" grpId="1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4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5" dur="15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Class="exit" nodeType="clickEffect" presetID="9" grpId="1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79" dur="1000" fill="hold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000"/>
                            </p:stCondLst>
                            <p:childTnLst>
                              <p:par>
                                <p:cTn id="82" presetClass="entr" nodeType="afterEffect" presetID="9" grpId="1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3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84" dur="15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Class="exit" nodeType="clickEffect" presetID="9" grpId="2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88" dur="1000" fill="hold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000"/>
                            </p:stCondLst>
                            <p:childTnLst>
                              <p:par>
                                <p:cTn id="91" presetClass="entr" nodeType="afterEffect" presetID="9" grpId="2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2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93" dur="15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Class="exit" nodeType="clickEffect" presetID="9" grpId="2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97" dur="1000" fill="hold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0" presetClass="entr" nodeType="afterEffect" presetID="9" grpId="2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1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02" dur="15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Class="exit" nodeType="clickEffect" presetID="9" grpId="2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106" dur="1000" fill="hold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000"/>
                            </p:stCondLst>
                            <p:childTnLst>
                              <p:par>
                                <p:cTn id="109" presetClass="entr" nodeType="afterEffect" presetID="9" grpId="2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0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11" dur="15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13" presetClass="exit" nodeType="afterEffect" presetID="9" grpId="26" fill="hold">
                                  <p:stCondLst>
                                    <p:cond delay="5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114" dur="1000" fill="hold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66" grpId="1"/>
      <p:bldP build="whole" bldLvl="1" animBg="1" rev="0" advAuto="0" spid="250" grpId="5"/>
      <p:bldP build="whole" bldLvl="1" animBg="1" rev="0" advAuto="0" spid="250" grpId="6"/>
      <p:bldP build="whole" bldLvl="1" animBg="1" rev="0" advAuto="0" spid="266" grpId="2"/>
      <p:bldP build="whole" bldLvl="1" animBg="1" rev="0" advAuto="0" spid="270" grpId="25"/>
      <p:bldP build="whole" bldLvl="1" animBg="1" rev="0" advAuto="0" spid="270" grpId="26"/>
      <p:bldP build="whole" bldLvl="1" animBg="1" rev="0" advAuto="0" spid="254" grpId="9"/>
      <p:bldP build="whole" bldLvl="1" animBg="1" rev="0" advAuto="0" spid="254" grpId="10"/>
      <p:bldP build="whole" bldLvl="1" animBg="1" rev="0" advAuto="0" spid="264" grpId="15"/>
      <p:bldP build="whole" bldLvl="1" animBg="1" rev="0" advAuto="0" spid="264" grpId="16"/>
      <p:bldP build="whole" bldLvl="1" animBg="1" rev="0" advAuto="0" spid="256" grpId="18"/>
      <p:bldP build="whole" bldLvl="1" animBg="1" rev="0" advAuto="0" spid="256" grpId="17"/>
      <p:bldP build="whole" bldLvl="1" animBg="1" rev="0" advAuto="0" spid="262" grpId="13"/>
      <p:bldP build="whole" bldLvl="1" animBg="1" rev="0" advAuto="0" spid="262" grpId="14"/>
      <p:bldP build="whole" bldLvl="1" animBg="1" rev="0" advAuto="0" spid="258" grpId="21"/>
      <p:bldP build="whole" bldLvl="1" animBg="1" rev="0" advAuto="0" spid="258" grpId="22"/>
      <p:bldP build="whole" bldLvl="1" animBg="1" rev="0" advAuto="0" spid="272" grpId="19"/>
      <p:bldP build="whole" bldLvl="1" animBg="1" rev="0" advAuto="0" spid="260" grpId="11"/>
      <p:bldP build="whole" bldLvl="1" animBg="1" rev="0" advAuto="0" spid="260" grpId="12"/>
      <p:bldP build="whole" bldLvl="1" animBg="1" rev="0" advAuto="0" spid="272" grpId="20"/>
      <p:bldP build="whole" bldLvl="1" animBg="1" rev="0" advAuto="0" spid="268" grpId="23"/>
      <p:bldP build="whole" bldLvl="1" animBg="1" rev="0" advAuto="0" spid="248" grpId="3"/>
      <p:bldP build="whole" bldLvl="1" animBg="1" rev="0" advAuto="0" spid="248" grpId="4"/>
      <p:bldP build="whole" bldLvl="1" animBg="1" rev="0" advAuto="0" spid="252" grpId="7"/>
      <p:bldP build="whole" bldLvl="1" animBg="1" rev="0" advAuto="0" spid="252" grpId="8"/>
      <p:bldP build="whole" bldLvl="1" animBg="1" rev="0" advAuto="0" spid="268" grpId="24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Screen Shot 2016-07-12 at 12.29.24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50" y="2573076"/>
            <a:ext cx="13004800" cy="4442348"/>
          </a:xfrm>
          <a:prstGeom prst="rect">
            <a:avLst/>
          </a:prstGeom>
          <a:ln w="12700">
            <a:miter lim="400000"/>
          </a:ln>
        </p:spPr>
      </p:pic>
      <p:pic>
        <p:nvPicPr>
          <p:cNvPr id="278" name="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34390" y="4542391"/>
            <a:ext cx="6320852" cy="5616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dissolve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5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78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/>
          <p:nvPr>
            <p:ph type="title"/>
          </p:nvPr>
        </p:nvSpPr>
        <p:spPr>
          <a:xfrm>
            <a:off x="406400" y="971550"/>
            <a:ext cx="12192000" cy="1017836"/>
          </a:xfrm>
          <a:prstGeom prst="rect">
            <a:avLst/>
          </a:prstGeom>
        </p:spPr>
        <p:txBody>
          <a:bodyPr/>
          <a:lstStyle/>
          <a:p>
            <a:pPr/>
            <a:r>
              <a:t>a little about me</a:t>
            </a:r>
          </a:p>
        </p:txBody>
      </p:sp>
      <p:sp>
        <p:nvSpPr>
          <p:cNvPr id="173" name="Shape 173"/>
          <p:cNvSpPr/>
          <p:nvPr>
            <p:ph type="body" idx="1"/>
          </p:nvPr>
        </p:nvSpPr>
        <p:spPr>
          <a:xfrm>
            <a:off x="406400" y="2260600"/>
            <a:ext cx="12192000" cy="6108700"/>
          </a:xfrm>
          <a:prstGeom prst="rect">
            <a:avLst/>
          </a:prstGeom>
        </p:spPr>
        <p:txBody>
          <a:bodyPr/>
          <a:lstStyle/>
          <a:p>
            <a:pPr/>
            <a:r>
              <a:t>With the University of Missouri since 2000</a:t>
            </a:r>
          </a:p>
          <a:p>
            <a:pPr/>
            <a:r>
              <a:t>Programmer/Analyst since 2005</a:t>
            </a:r>
          </a:p>
          <a:p>
            <a:pPr/>
            <a:r>
              <a:t>Maintainer and current author of the wpDirAuth plugin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3000">
        <p:dissolve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Counter measures</a:t>
            </a:r>
          </a:p>
        </p:txBody>
      </p:sp>
      <p:sp>
        <p:nvSpPr>
          <p:cNvPr id="282" name="Shape 282"/>
          <p:cNvSpPr/>
          <p:nvPr>
            <p:ph type="body" idx="1"/>
          </p:nvPr>
        </p:nvSpPr>
        <p:spPr>
          <a:xfrm>
            <a:off x="406400" y="2540000"/>
            <a:ext cx="12192000" cy="6527801"/>
          </a:xfrm>
          <a:prstGeom prst="rect">
            <a:avLst/>
          </a:prstGeom>
        </p:spPr>
        <p:txBody>
          <a:bodyPr/>
          <a:lstStyle/>
          <a:p>
            <a:pPr/>
            <a:r>
              <a:t>Protect wp-content</a:t>
            </a:r>
          </a:p>
          <a:p>
            <a:pPr lvl="1"/>
            <a:r>
              <a:t>Prevent php execution</a:t>
            </a:r>
          </a:p>
          <a:p>
            <a:pPr lvl="1"/>
            <a:r>
              <a:t>Implicit deny (only allow what is necessary and expected)</a:t>
            </a:r>
          </a:p>
          <a:p>
            <a:pPr/>
            <a:r>
              <a:t>Protect wp-includes</a:t>
            </a:r>
          </a:p>
          <a:p>
            <a:pPr/>
            <a:r>
              <a:t>Protect wp-admin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dissolve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8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82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82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Class="entr" nodeType="with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2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2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28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8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8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282" grpId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Counter measures</a:t>
            </a:r>
          </a:p>
        </p:txBody>
      </p:sp>
      <p:sp>
        <p:nvSpPr>
          <p:cNvPr id="287" name="Shape 287"/>
          <p:cNvSpPr/>
          <p:nvPr>
            <p:ph type="body" idx="1"/>
          </p:nvPr>
        </p:nvSpPr>
        <p:spPr>
          <a:xfrm>
            <a:off x="406400" y="2876550"/>
            <a:ext cx="12192000" cy="6108700"/>
          </a:xfrm>
          <a:prstGeom prst="rect">
            <a:avLst/>
          </a:prstGeom>
        </p:spPr>
        <p:txBody>
          <a:bodyPr/>
          <a:lstStyle/>
          <a:p>
            <a:pPr/>
            <a:r>
              <a:t>Prevent ?author= redirection</a:t>
            </a:r>
          </a:p>
          <a:p>
            <a:pPr/>
            <a:r>
              <a:t>Disable account name as author permalink</a:t>
            </a:r>
          </a:p>
          <a:p>
            <a:pPr/>
            <a:r>
              <a:t>Remove author account from classes</a:t>
            </a:r>
          </a:p>
          <a:p>
            <a:pPr/>
            <a:r>
              <a:t>Remove default login failure error messages</a:t>
            </a:r>
          </a:p>
        </p:txBody>
      </p:sp>
      <p:sp>
        <p:nvSpPr>
          <p:cNvPr id="288" name="Shape 288"/>
          <p:cNvSpPr/>
          <p:nvPr/>
        </p:nvSpPr>
        <p:spPr>
          <a:xfrm>
            <a:off x="436686" y="1857605"/>
            <a:ext cx="4393439" cy="68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spcBef>
                <a:spcPts val="2800"/>
              </a:spcBef>
              <a:defRPr sz="3400"/>
            </a:lvl1pPr>
          </a:lstStyle>
          <a:p>
            <a:pPr/>
            <a:r>
              <a:t>Account enumeration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:wipe dir="r"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8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8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8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Class="entr" nodeType="with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2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2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287" grpId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Shape 29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additional Counter measures</a:t>
            </a:r>
          </a:p>
        </p:txBody>
      </p:sp>
      <p:sp>
        <p:nvSpPr>
          <p:cNvPr id="293" name="Shape 29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22275" indent="-422275" defTabSz="554990">
              <a:spcBef>
                <a:spcPts val="2600"/>
              </a:spcBef>
              <a:defRPr sz="3230"/>
            </a:pPr>
            <a:r>
              <a:t>Limit access to wp-login.php and /wp-admin/</a:t>
            </a:r>
          </a:p>
          <a:p>
            <a:pPr marL="422275" indent="-422275" defTabSz="554990">
              <a:spcBef>
                <a:spcPts val="2600"/>
              </a:spcBef>
              <a:defRPr sz="3230"/>
            </a:pPr>
            <a:r>
              <a:t>Disable file editing</a:t>
            </a:r>
          </a:p>
          <a:p>
            <a:pPr lvl="1" marL="844550" indent="-422275" defTabSz="554990">
              <a:spcBef>
                <a:spcPts val="2600"/>
              </a:spcBef>
              <a:defRPr sz="3230"/>
            </a:pPr>
          </a:p>
          <a:p>
            <a:pPr marL="422275" indent="-422275" defTabSz="554990">
              <a:spcBef>
                <a:spcPts val="2600"/>
              </a:spcBef>
              <a:defRPr sz="3230"/>
            </a:pPr>
          </a:p>
          <a:p>
            <a:pPr marL="422275" indent="-422275" defTabSz="554990">
              <a:spcBef>
                <a:spcPts val="2600"/>
              </a:spcBef>
              <a:defRPr sz="3230"/>
            </a:pPr>
            <a:r>
              <a:t>Lock down wp-config.php</a:t>
            </a:r>
          </a:p>
          <a:p>
            <a:pPr marL="422275" indent="-422275" defTabSz="554990">
              <a:spcBef>
                <a:spcPts val="2600"/>
              </a:spcBef>
              <a:defRPr sz="3230"/>
            </a:pPr>
            <a:r>
              <a:t>Limit or disable xmlrpc</a:t>
            </a:r>
          </a:p>
          <a:p>
            <a:pPr marL="422275" indent="-422275" defTabSz="554990">
              <a:spcBef>
                <a:spcPts val="2600"/>
              </a:spcBef>
              <a:defRPr sz="3230"/>
            </a:pPr>
            <a:r>
              <a:t>Hide wordpress version</a:t>
            </a:r>
          </a:p>
        </p:txBody>
      </p:sp>
      <p:sp>
        <p:nvSpPr>
          <p:cNvPr id="294" name="Shape 294"/>
          <p:cNvSpPr/>
          <p:nvPr/>
        </p:nvSpPr>
        <p:spPr>
          <a:xfrm>
            <a:off x="997420" y="3687023"/>
            <a:ext cx="6303465" cy="2087454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295" name="Shape 295"/>
          <p:cNvSpPr/>
          <p:nvPr/>
        </p:nvSpPr>
        <p:spPr>
          <a:xfrm>
            <a:off x="1513528" y="3860799"/>
            <a:ext cx="5024883" cy="173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if(!</a:t>
            </a:r>
            <a:r>
              <a:rPr>
                <a:latin typeface="Avenir Next Heavy"/>
                <a:ea typeface="Avenir Next Heavy"/>
                <a:cs typeface="Avenir Next Heavy"/>
                <a:sym typeface="Avenir Next Heavy"/>
              </a:rPr>
              <a:t>defined</a:t>
            </a:r>
            <a:r>
              <a:t>('DISALLOW_FILE_EDIT')){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t>    </a:t>
            </a:r>
            <a:r>
              <a:rPr>
                <a:latin typeface="Avenir Next Heavy"/>
                <a:ea typeface="Avenir Next Heavy"/>
                <a:cs typeface="Avenir Next Heavy"/>
                <a:sym typeface="Avenir Next Heavy"/>
              </a:rPr>
              <a:t>define</a:t>
            </a:r>
            <a:r>
              <a:t>('DISALLOW_FILE_EDIT', TRUE);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t>}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50">
        <p:dissolve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9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after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2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9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29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29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29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95" grpId="3"/>
      <p:bldP build="p" bldLvl="5" animBg="1" rev="0" advAuto="0" spid="293" grpId="1"/>
      <p:bldP build="whole" bldLvl="1" animBg="1" rev="0" advAuto="0" spid="294" grpId="2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Shape 29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More extreme Counter measures</a:t>
            </a:r>
          </a:p>
        </p:txBody>
      </p:sp>
      <p:sp>
        <p:nvSpPr>
          <p:cNvPr id="300" name="Shape 300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Use suPHP, php-fpm</a:t>
            </a:r>
          </a:p>
          <a:p>
            <a:pPr/>
            <a:r>
              <a:t>Prevent php from being able to write to files</a:t>
            </a:r>
          </a:p>
          <a:p>
            <a:pPr/>
            <a:r>
              <a:t>Move wp-config.php</a:t>
            </a:r>
          </a:p>
          <a:p>
            <a:pPr/>
            <a:r>
              <a:t>Move plugin and theme locations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fade thruBlk="1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additional things to consider</a:t>
            </a:r>
          </a:p>
        </p:txBody>
      </p:sp>
      <p:sp>
        <p:nvSpPr>
          <p:cNvPr id="305" name="Shape 305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Log everything and analyze those logs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cover dir="l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0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05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5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Class="entr" nodeType="with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0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0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0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305" grpId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Counter measures</a:t>
            </a:r>
          </a:p>
        </p:txBody>
      </p:sp>
      <p:sp>
        <p:nvSpPr>
          <p:cNvPr id="308" name="Shape 308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Make sure you have directory listing disabled</a:t>
            </a:r>
          </a:p>
          <a:p>
            <a:pPr/>
            <a:r>
              <a:t>Prevent PHP execution where it shouldn’t happen</a:t>
            </a:r>
          </a:p>
          <a:p>
            <a:pPr/>
            <a:r>
              <a:t>User account names</a:t>
            </a:r>
          </a:p>
          <a:p>
            <a:pPr/>
            <a:r>
              <a:t>XML-RPC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0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08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8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Class="entr" nodeType="with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30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0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0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30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0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0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308" grpId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Summary</a:t>
            </a:r>
          </a:p>
        </p:txBody>
      </p:sp>
      <p:sp>
        <p:nvSpPr>
          <p:cNvPr id="311" name="Shape 311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Be paranoid; be skeptical</a:t>
            </a:r>
          </a:p>
          <a:p>
            <a:pPr/>
            <a:r>
              <a:t>Uninstall plugins/themes that aren’t in use</a:t>
            </a:r>
          </a:p>
          <a:p>
            <a:pPr/>
            <a:r>
              <a:t>Disable php from executing where it shouldn’t</a:t>
            </a:r>
          </a:p>
          <a:p>
            <a:pPr/>
            <a:r>
              <a:t>Limit access to </a:t>
            </a:r>
            <a:r>
              <a:rPr>
                <a:latin typeface="Avenir Next Heavy"/>
                <a:ea typeface="Avenir Next Heavy"/>
                <a:cs typeface="Avenir Next Heavy"/>
                <a:sym typeface="Avenir Next Heavy"/>
              </a:rPr>
              <a:t>everything </a:t>
            </a:r>
            <a:r>
              <a:rPr>
                <a:latin typeface="Avenir Next"/>
                <a:ea typeface="Avenir Next"/>
                <a:cs typeface="Avenir Next"/>
                <a:sym typeface="Avenir Next"/>
              </a:rPr>
              <a:t>where you can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1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" fill="hold"/>
                                        <p:tgtEl>
                                          <p:spTgt spid="311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311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Class="entr" nodeType="withEffect" presetSubtype="1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500" fill="hold"/>
                                        <p:tgtEl>
                                          <p:spTgt spid="3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500" fill="hold"/>
                                        <p:tgtEl>
                                          <p:spTgt spid="3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1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500" fill="hold"/>
                                        <p:tgtEl>
                                          <p:spTgt spid="3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500" fill="hold"/>
                                        <p:tgtEl>
                                          <p:spTgt spid="3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1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3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500" fill="hold"/>
                                        <p:tgtEl>
                                          <p:spTgt spid="3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500" fill="hold"/>
                                        <p:tgtEl>
                                          <p:spTgt spid="3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1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3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500" fill="hold"/>
                                        <p:tgtEl>
                                          <p:spTgt spid="3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500" fill="hold"/>
                                        <p:tgtEl>
                                          <p:spTgt spid="3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311" grpId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Shape 313"/>
          <p:cNvSpPr/>
          <p:nvPr>
            <p:ph type="body" idx="13"/>
          </p:nvPr>
        </p:nvSpPr>
        <p:spPr>
          <a:xfrm>
            <a:off x="889000" y="2908300"/>
            <a:ext cx="11226800" cy="3657602"/>
          </a:xfrm>
          <a:prstGeom prst="rect">
            <a:avLst/>
          </a:prstGeom>
        </p:spPr>
        <p:txBody>
          <a:bodyPr/>
          <a:lstStyle>
            <a:lvl1pPr>
              <a:defRPr sz="7000"/>
            </a:lvl1pPr>
          </a:lstStyle>
          <a:p>
            <a:pPr/>
            <a:r>
              <a:t>“[Security is a] continuously moving target… that requires constant vigilance to understand and appreciate.”</a:t>
            </a:r>
          </a:p>
        </p:txBody>
      </p:sp>
      <p:sp>
        <p:nvSpPr>
          <p:cNvPr id="314" name="Shape 314"/>
          <p:cNvSpPr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Tony Perez, @perezbox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14:doors dir="vert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Shape 318"/>
          <p:cNvSpPr/>
          <p:nvPr>
            <p:ph type="body" idx="13"/>
          </p:nvPr>
        </p:nvSpPr>
        <p:spPr>
          <a:xfrm>
            <a:off x="889000" y="2908300"/>
            <a:ext cx="11226800" cy="3689607"/>
          </a:xfrm>
          <a:prstGeom prst="rect">
            <a:avLst/>
          </a:prstGeom>
        </p:spPr>
        <p:txBody>
          <a:bodyPr/>
          <a:lstStyle/>
          <a:p>
            <a:pPr/>
            <a:r>
              <a:t>With ease of use and extensibility, comes a responsibility.</a:t>
            </a:r>
          </a:p>
        </p:txBody>
      </p:sp>
      <p:sp>
        <p:nvSpPr>
          <p:cNvPr id="319" name="Shape 319"/>
          <p:cNvSpPr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Tony Perez, @perezbox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dissolve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Shape 32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questions?</a:t>
            </a:r>
          </a:p>
        </p:txBody>
      </p:sp>
      <p:sp>
        <p:nvSpPr>
          <p:cNvPr id="322" name="Shape 322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Contact</a:t>
            </a:r>
          </a:p>
          <a:p>
            <a:pPr lvl="1"/>
            <a:r>
              <a:rPr u="sng">
                <a:solidFill>
                  <a:schemeClr val="accent1"/>
                </a:solidFill>
                <a:hlinkClick r:id="rId2" invalidUrl="" action="" tgtFrame="" tooltip="" history="1" highlightClick="0" endSnd="0"/>
              </a:rPr>
              <a:t>gilzow@missouri.edu</a:t>
            </a:r>
          </a:p>
          <a:p>
            <a:pPr lvl="1"/>
            <a:r>
              <a:t>@gilzow on twitter</a:t>
            </a:r>
          </a:p>
          <a:p>
            <a:pPr/>
            <a:r>
              <a:t>Files: </a:t>
            </a:r>
            <a:r>
              <a:rPr u="sng">
                <a:solidFill>
                  <a:schemeClr val="accent1"/>
                </a:solidFill>
                <a:hlinkClick r:id="rId3" invalidUrl="" action="" tgtFrame="" tooltip="" history="1" highlightClick="0" endSnd="0"/>
              </a:rPr>
              <a:t>https://github.com/gilzow/access-denied/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pull dir="l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who i’m not</a:t>
            </a:r>
          </a:p>
        </p:txBody>
      </p:sp>
      <p:sp>
        <p:nvSpPr>
          <p:cNvPr id="178" name="Shape 178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Security Expert</a:t>
            </a:r>
          </a:p>
          <a:p>
            <a:pPr/>
            <a:r>
              <a:t>Professional Hacker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14:flip dir="r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78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8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Class="entr" nodeType="with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178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we will talk about</a:t>
            </a:r>
          </a:p>
        </p:txBody>
      </p:sp>
      <p:sp>
        <p:nvSpPr>
          <p:cNvPr id="183" name="Shape 18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22275" indent="-422275" defTabSz="554990">
              <a:spcBef>
                <a:spcPts val="2600"/>
              </a:spcBef>
              <a:defRPr sz="3230"/>
            </a:pPr>
            <a:r>
              <a:t>The different types of attacks</a:t>
            </a:r>
          </a:p>
          <a:p>
            <a:pPr marL="422275" indent="-422275" defTabSz="554990">
              <a:spcBef>
                <a:spcPts val="2600"/>
              </a:spcBef>
              <a:defRPr sz="3230"/>
            </a:pPr>
            <a:r>
              <a:t>Why WordPress is an attractive target</a:t>
            </a:r>
          </a:p>
          <a:p>
            <a:pPr marL="422275" indent="-422275" defTabSz="554990">
              <a:spcBef>
                <a:spcPts val="2600"/>
              </a:spcBef>
              <a:defRPr sz="3230"/>
            </a:pPr>
            <a:r>
              <a:t>Why Education is an attractive target</a:t>
            </a:r>
          </a:p>
          <a:p>
            <a:pPr marL="422275" indent="-422275" defTabSz="554990">
              <a:spcBef>
                <a:spcPts val="2600"/>
              </a:spcBef>
              <a:defRPr sz="3230"/>
            </a:pPr>
            <a:r>
              <a:t>Current state of web application security</a:t>
            </a:r>
          </a:p>
          <a:p>
            <a:pPr marL="422275" indent="-422275" defTabSz="554990">
              <a:spcBef>
                <a:spcPts val="2600"/>
              </a:spcBef>
              <a:defRPr sz="3230"/>
            </a:pPr>
            <a:r>
              <a:t>Tools available</a:t>
            </a:r>
          </a:p>
          <a:p>
            <a:pPr marL="422275" indent="-422275" defTabSz="554990">
              <a:spcBef>
                <a:spcPts val="2600"/>
              </a:spcBef>
              <a:defRPr sz="3230"/>
            </a:pPr>
            <a:r>
              <a:t>WPScan</a:t>
            </a:r>
          </a:p>
          <a:p>
            <a:pPr marL="422275" indent="-422275" defTabSz="554990">
              <a:spcBef>
                <a:spcPts val="2600"/>
              </a:spcBef>
              <a:defRPr sz="3230"/>
            </a:pPr>
            <a:r>
              <a:t>Counter-measures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14:doors dir="vert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2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Class="entr" nodeType="withEffect" presetSubtype="2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2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2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2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1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Class="entr" nodeType="clickEffect" presetSubtype="2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1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Class="entr" nodeType="clickEffect" presetSubtype="2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1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Class="entr" nodeType="clickEffect" presetSubtype="2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1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183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Types of Attacks</a:t>
            </a:r>
          </a:p>
        </p:txBody>
      </p:sp>
      <p:sp>
        <p:nvSpPr>
          <p:cNvPr id="188" name="Shape 188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44499" indent="-444499">
              <a:defRPr sz="4600"/>
            </a:pPr>
            <a:r>
              <a:t>Opportunistic</a:t>
            </a:r>
          </a:p>
          <a:p>
            <a:pPr marL="444499" indent="-444499">
              <a:defRPr sz="4600"/>
            </a:pPr>
            <a:r>
              <a:t>Targeted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wipe dir="l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000"/>
                                        <p:tgtEl>
                                          <p:spTgt spid="18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Class="entr" nodeType="withEffect" presetSubtype="0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0" dur="1000"/>
                                        <p:tgtEl>
                                          <p:spTgt spid="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5" dur="1000"/>
                                        <p:tgtEl>
                                          <p:spTgt spid="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188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Why wordpress is an attractive target</a:t>
            </a:r>
          </a:p>
        </p:txBody>
      </p:sp>
      <p:sp>
        <p:nvSpPr>
          <p:cNvPr id="193" name="Shape 19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Market share</a:t>
            </a:r>
          </a:p>
          <a:p>
            <a:pPr/>
            <a:r>
              <a:t>Open Source</a:t>
            </a:r>
          </a:p>
          <a:p>
            <a:pPr/>
            <a:r>
              <a:t>Anyone can create and submit a theme/plugin</a:t>
            </a:r>
          </a:p>
          <a:p>
            <a:pPr/>
            <a:r>
              <a:t>Extremely easy to set up and get running, not so easy to secure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cover dir="l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500"/>
                                        <p:tgtEl>
                                          <p:spTgt spid="19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Class="entr" nodeType="withEffect" presetSubtype="0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0" dur="500"/>
                                        <p:tgtEl>
                                          <p:spTgt spid="1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5" dur="500"/>
                                        <p:tgtEl>
                                          <p:spTgt spid="1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1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0" dur="500"/>
                                        <p:tgtEl>
                                          <p:spTgt spid="1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9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5" dur="500"/>
                                        <p:tgtEl>
                                          <p:spTgt spid="19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193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/>
          <p:nvPr>
            <p:ph type="body" idx="13"/>
          </p:nvPr>
        </p:nvSpPr>
        <p:spPr>
          <a:xfrm>
            <a:off x="889000" y="2908300"/>
            <a:ext cx="11226800" cy="3911601"/>
          </a:xfrm>
          <a:prstGeom prst="rect">
            <a:avLst/>
          </a:prstGeom>
        </p:spPr>
        <p:txBody>
          <a:bodyPr/>
          <a:lstStyle>
            <a:lvl1pPr>
              <a:defRPr sz="6000"/>
            </a:lvl1pPr>
          </a:lstStyle>
          <a:p>
            <a:pPr/>
            <a:r>
              <a:t>“What makes WordPress so insecure is that it's highly extensible and easy to use; wordpress security issues revolve almost entirely around this extensibility and easyness of use.”</a:t>
            </a:r>
          </a:p>
        </p:txBody>
      </p:sp>
      <p:sp>
        <p:nvSpPr>
          <p:cNvPr id="198" name="Shape 198"/>
          <p:cNvSpPr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Tony Perez, @perezbox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14:doors dir="vert"/>
      </p:transition>
    </mc:Choice>
    <mc:Fallback>
      <p:transition spd="fast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Why Education is an attractive target</a:t>
            </a:r>
          </a:p>
        </p:txBody>
      </p:sp>
      <p:sp>
        <p:nvSpPr>
          <p:cNvPr id="201" name="Shape 201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Network bandwidth and availability</a:t>
            </a:r>
          </a:p>
          <a:p>
            <a:pPr/>
            <a:r>
              <a:t>Rich in hardware infrastructure</a:t>
            </a:r>
          </a:p>
          <a:p>
            <a:pPr/>
            <a:r>
              <a:t>Poor in human resources</a:t>
            </a:r>
          </a:p>
          <a:p>
            <a:pPr/>
            <a:r>
              <a:t>Resistant to blacklisting</a:t>
            </a:r>
          </a:p>
          <a:p>
            <a:pPr/>
            <a:r>
              <a:t>SEO reputation</a:t>
            </a:r>
          </a:p>
          <a:p>
            <a:pPr/>
            <a:r>
              <a:t>Personally Identifiable Information (PII) / Sensitive Personal Information (SPI)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pull dir="l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000"/>
                                        <p:tgtEl>
                                          <p:spTgt spid="20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Class="entr" nodeType="withEffect" presetSubtype="0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0" dur="1000"/>
                                        <p:tgtEl>
                                          <p:spTgt spid="2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0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5" dur="1000"/>
                                        <p:tgtEl>
                                          <p:spTgt spid="20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20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0" dur="1000"/>
                                        <p:tgtEl>
                                          <p:spTgt spid="20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0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5" dur="1000"/>
                                        <p:tgtEl>
                                          <p:spTgt spid="20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20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0" dur="1000"/>
                                        <p:tgtEl>
                                          <p:spTgt spid="20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20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5" dur="1000"/>
                                        <p:tgtEl>
                                          <p:spTgt spid="20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201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Current State of Web Application security</a:t>
            </a:r>
          </a:p>
        </p:txBody>
      </p:sp>
      <p:sp>
        <p:nvSpPr>
          <p:cNvPr id="206" name="Shape 206"/>
          <p:cNvSpPr/>
          <p:nvPr>
            <p:ph type="body" idx="1"/>
          </p:nvPr>
        </p:nvSpPr>
        <p:spPr>
          <a:xfrm>
            <a:off x="406400" y="2146300"/>
            <a:ext cx="12192000" cy="5643563"/>
          </a:xfrm>
          <a:prstGeom prst="rect">
            <a:avLst/>
          </a:prstGeom>
        </p:spPr>
        <p:txBody>
          <a:bodyPr/>
          <a:lstStyle/>
          <a:p>
            <a:pPr/>
            <a:r>
              <a:t>Education, 49% of sites had at least one vulnerability every day of the year</a:t>
            </a:r>
            <a:r>
              <a:rPr baseline="45333" sz="3000"/>
              <a:t>1</a:t>
            </a:r>
          </a:p>
          <a:p>
            <a:pPr/>
            <a:r>
              <a:t>Education, average of 28 vulnerabilities per site, 15 of those serious</a:t>
            </a:r>
            <a:r>
              <a:rPr baseline="45333" sz="3000"/>
              <a:t>1</a:t>
            </a:r>
            <a:endParaRPr baseline="31999"/>
          </a:p>
          <a:p>
            <a:pPr/>
            <a:r>
              <a:t>Education, took an average of 4 months to remediate issues</a:t>
            </a:r>
            <a:r>
              <a:rPr baseline="45333" sz="3000"/>
              <a:t>1</a:t>
            </a:r>
          </a:p>
        </p:txBody>
      </p:sp>
      <p:sp>
        <p:nvSpPr>
          <p:cNvPr id="207" name="Shape 207"/>
          <p:cNvSpPr/>
          <p:nvPr/>
        </p:nvSpPr>
        <p:spPr>
          <a:xfrm>
            <a:off x="542798" y="8783989"/>
            <a:ext cx="6288215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500"/>
            </a:lvl1pPr>
          </a:lstStyle>
          <a:p>
            <a:pPr/>
            <a:r>
              <a:t>1 - White Hat Security Web Applications Security Statistics Report 2016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med" advClick="1" p14:dur="1000">
        <p15:prstTrans prst="pageCurlDouble"/>
      </p:transition>
    </mc:Choice>
    <mc:Choice xmlns:p14="http://schemas.microsoft.com/office/powerpoint/2010/main" Requires="p14">
      <p:transition spd="med" advClick="1" p14:dur="1000">
        <p14:prism dir="d"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2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06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6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Class="entr" nodeType="withEffect" presetSubtype="2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2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nodeType="clickEffect" presetSubtype="2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2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206" grpId="1"/>
      <p:bldP build="whole" bldLvl="1" animBg="1" rev="0" advAuto="0" spid="207" grpId="2"/>
    </p:bldLst>
  </p:timing>
</p:sld>
</file>

<file path=ppt/theme/theme1.xml><?xml version="1.0" encoding="utf-8"?>
<a:theme xmlns:a="http://schemas.openxmlformats.org/drawingml/2006/main" xmlns:r="http://schemas.openxmlformats.org/officeDocument/2006/relationships" name="New_Template7">
  <a:themeElements>
    <a:clrScheme name="New_Template7">
      <a:dk1>
        <a:srgbClr val="222222"/>
      </a:dk1>
      <a:lt1>
        <a:srgbClr val="838787"/>
      </a:lt1>
      <a:dk2>
        <a:srgbClr val="222222"/>
      </a:dk2>
      <a:lt2>
        <a:srgbClr val="A6AAA9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New_Template7">
      <a:majorFont>
        <a:latin typeface="DIN Condensed"/>
        <a:ea typeface="DIN Condensed"/>
        <a:cs typeface="DIN Condensed"/>
      </a:majorFont>
      <a:minorFont>
        <a:latin typeface="DIN Condensed"/>
        <a:ea typeface="DIN Condensed"/>
        <a:cs typeface="DIN Condensed"/>
      </a:minorFont>
    </a:fontScheme>
    <a:fmtScheme name="New_Template7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8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all" i="0" spc="0" strike="noStrike" sz="28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DIN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000" u="none" kumimoji="0" normalizeH="0">
            <a:ln>
              <a:noFill/>
            </a:ln>
            <a:solidFill>
              <a:srgbClr val="838787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New_Template7">
  <a:themeElements>
    <a:clrScheme name="New_Template7">
      <a:dk1>
        <a:srgbClr val="000000"/>
      </a:dk1>
      <a:lt1>
        <a:srgbClr val="FFFFFF"/>
      </a:lt1>
      <a:dk2>
        <a:srgbClr val="222222"/>
      </a:dk2>
      <a:lt2>
        <a:srgbClr val="A6AAA9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New_Template7">
      <a:majorFont>
        <a:latin typeface="DIN Condensed"/>
        <a:ea typeface="DIN Condensed"/>
        <a:cs typeface="DIN Condensed"/>
      </a:majorFont>
      <a:minorFont>
        <a:latin typeface="DIN Condensed"/>
        <a:ea typeface="DIN Condensed"/>
        <a:cs typeface="DIN Condensed"/>
      </a:minorFont>
    </a:fontScheme>
    <a:fmtScheme name="New_Template7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8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all" i="0" spc="0" strike="noStrike" sz="28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DIN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000" u="none" kumimoji="0" normalizeH="0">
            <a:ln>
              <a:noFill/>
            </a:ln>
            <a:solidFill>
              <a:srgbClr val="838787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